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Kooperativ" charset="1" panose="00000000000000000000"/>
      <p:regular r:id="rId23"/>
    </p:embeddedFont>
    <p:embeddedFont>
      <p:font typeface="Public Sans" charset="1" panose="00000000000000000000"/>
      <p:regular r:id="rId24"/>
    </p:embeddedFont>
    <p:embeddedFont>
      <p:font typeface="Times New Roman" charset="1" panose="02030502070405020303"/>
      <p:regular r:id="rId25"/>
    </p:embeddedFont>
    <p:embeddedFont>
      <p:font typeface="Public Sans Bold" charset="1" panose="00000000000000000000"/>
      <p:regular r:id="rId26"/>
    </p:embeddedFont>
    <p:embeddedFont>
      <p:font typeface="Times New Roman Bold" charset="1" panose="020308020704050203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4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4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4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12.png" Type="http://schemas.openxmlformats.org/officeDocument/2006/relationships/image"/><Relationship Id="rId17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18.png" Type="http://schemas.openxmlformats.org/officeDocument/2006/relationships/image"/><Relationship Id="rId17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12.png" Type="http://schemas.openxmlformats.org/officeDocument/2006/relationships/image"/><Relationship Id="rId17" Target="../media/image13.svg" Type="http://schemas.openxmlformats.org/officeDocument/2006/relationships/image"/><Relationship Id="rId18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4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4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12.png" Type="http://schemas.openxmlformats.org/officeDocument/2006/relationships/image"/><Relationship Id="rId17" Target="../media/image13.svg" Type="http://schemas.openxmlformats.org/officeDocument/2006/relationships/image"/><Relationship Id="rId18" Target="../media/image4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85404" y="1777886"/>
            <a:ext cx="20537032" cy="9687137"/>
          </a:xfrm>
          <a:custGeom>
            <a:avLst/>
            <a:gdLst/>
            <a:ahLst/>
            <a:cxnLst/>
            <a:rect r="r" b="b" t="t" l="l"/>
            <a:pathLst>
              <a:path h="9687137" w="20537032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032206" y="1777886"/>
            <a:ext cx="20537032" cy="9687137"/>
          </a:xfrm>
          <a:custGeom>
            <a:avLst/>
            <a:gdLst/>
            <a:ahLst/>
            <a:cxnLst/>
            <a:rect r="r" b="b" t="t" l="l"/>
            <a:pathLst>
              <a:path h="9687137" w="20537032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368407" y="1695598"/>
            <a:ext cx="13307691" cy="6895804"/>
          </a:xfrm>
          <a:custGeom>
            <a:avLst/>
            <a:gdLst/>
            <a:ahLst/>
            <a:cxnLst/>
            <a:rect r="r" b="b" t="t" l="l"/>
            <a:pathLst>
              <a:path h="6895804" w="13307691">
                <a:moveTo>
                  <a:pt x="0" y="0"/>
                </a:moveTo>
                <a:lnTo>
                  <a:pt x="13307692" y="0"/>
                </a:lnTo>
                <a:lnTo>
                  <a:pt x="13307692" y="6895804"/>
                </a:lnTo>
                <a:lnTo>
                  <a:pt x="0" y="6895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55788" y="2757816"/>
            <a:ext cx="13829611" cy="4492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72"/>
              </a:lnSpc>
            </a:pPr>
            <a:r>
              <a:rPr lang="en-US" sz="11808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Uber Data Analysis and Visualization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81905" y="7231113"/>
            <a:ext cx="7724191" cy="104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7"/>
              </a:lnSpc>
            </a:pPr>
            <a:r>
              <a:rPr lang="en-US" sz="342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Name: Ajay Kumar.G</a:t>
            </a:r>
          </a:p>
          <a:p>
            <a:pPr algn="ctr">
              <a:lnSpc>
                <a:spcPts val="4107"/>
              </a:lnSpc>
            </a:pPr>
            <a:r>
              <a:rPr lang="en-US" sz="342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Batch code: MBT12</a:t>
            </a:r>
          </a:p>
        </p:txBody>
      </p:sp>
      <p:grpSp>
        <p:nvGrpSpPr>
          <p:cNvPr name="Group 7" id="7"/>
          <p:cNvGrpSpPr/>
          <p:nvPr/>
        </p:nvGrpSpPr>
        <p:grpSpPr>
          <a:xfrm rot="-104491">
            <a:off x="-1562147" y="9695782"/>
            <a:ext cx="21205933" cy="7805667"/>
            <a:chOff x="0" y="0"/>
            <a:chExt cx="5585102" cy="20558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85102" cy="2055813"/>
            </a:xfrm>
            <a:custGeom>
              <a:avLst/>
              <a:gdLst/>
              <a:ahLst/>
              <a:cxnLst/>
              <a:rect r="r" b="b" t="t" l="l"/>
              <a:pathLst>
                <a:path h="2055813" w="5585102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696490" y="6621454"/>
            <a:ext cx="10468320" cy="3939895"/>
          </a:xfrm>
          <a:custGeom>
            <a:avLst/>
            <a:gdLst/>
            <a:ahLst/>
            <a:cxnLst/>
            <a:rect r="r" b="b" t="t" l="l"/>
            <a:pathLst>
              <a:path h="3939895" w="10468320">
                <a:moveTo>
                  <a:pt x="0" y="0"/>
                </a:moveTo>
                <a:lnTo>
                  <a:pt x="10468321" y="0"/>
                </a:lnTo>
                <a:lnTo>
                  <a:pt x="10468321" y="3939895"/>
                </a:lnTo>
                <a:lnTo>
                  <a:pt x="0" y="3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05548" y="8105148"/>
            <a:ext cx="552886" cy="1267367"/>
          </a:xfrm>
          <a:custGeom>
            <a:avLst/>
            <a:gdLst/>
            <a:ahLst/>
            <a:cxnLst/>
            <a:rect r="r" b="b" t="t" l="l"/>
            <a:pathLst>
              <a:path h="1267367" w="552886">
                <a:moveTo>
                  <a:pt x="0" y="0"/>
                </a:moveTo>
                <a:lnTo>
                  <a:pt x="552886" y="0"/>
                </a:lnTo>
                <a:lnTo>
                  <a:pt x="552886" y="1267367"/>
                </a:lnTo>
                <a:lnTo>
                  <a:pt x="0" y="12673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98411" y="753268"/>
            <a:ext cx="1884661" cy="188466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372780" y="2519691"/>
            <a:ext cx="2908940" cy="999618"/>
          </a:xfrm>
          <a:custGeom>
            <a:avLst/>
            <a:gdLst/>
            <a:ahLst/>
            <a:cxnLst/>
            <a:rect r="r" b="b" t="t" l="l"/>
            <a:pathLst>
              <a:path h="999618" w="2908940">
                <a:moveTo>
                  <a:pt x="0" y="0"/>
                </a:moveTo>
                <a:lnTo>
                  <a:pt x="2908940" y="0"/>
                </a:lnTo>
                <a:lnTo>
                  <a:pt x="2908940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7861755" y="1296809"/>
            <a:ext cx="2320996" cy="797578"/>
          </a:xfrm>
          <a:custGeom>
            <a:avLst/>
            <a:gdLst/>
            <a:ahLst/>
            <a:cxnLst/>
            <a:rect r="r" b="b" t="t" l="l"/>
            <a:pathLst>
              <a:path h="797578" w="2320996">
                <a:moveTo>
                  <a:pt x="0" y="0"/>
                </a:moveTo>
                <a:lnTo>
                  <a:pt x="2320996" y="0"/>
                </a:lnTo>
                <a:lnTo>
                  <a:pt x="2320996" y="797578"/>
                </a:lnTo>
                <a:lnTo>
                  <a:pt x="0" y="7975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-540533" y="1826278"/>
            <a:ext cx="2908940" cy="999618"/>
          </a:xfrm>
          <a:custGeom>
            <a:avLst/>
            <a:gdLst/>
            <a:ahLst/>
            <a:cxnLst/>
            <a:rect r="r" b="b" t="t" l="l"/>
            <a:pathLst>
              <a:path h="999618" w="2908940">
                <a:moveTo>
                  <a:pt x="0" y="0"/>
                </a:moveTo>
                <a:lnTo>
                  <a:pt x="2908940" y="0"/>
                </a:lnTo>
                <a:lnTo>
                  <a:pt x="2908940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330961" y="3804516"/>
            <a:ext cx="5398736" cy="12030609"/>
          </a:xfrm>
          <a:custGeom>
            <a:avLst/>
            <a:gdLst/>
            <a:ahLst/>
            <a:cxnLst/>
            <a:rect r="r" b="b" t="t" l="l"/>
            <a:pathLst>
              <a:path h="12030609" w="5398736">
                <a:moveTo>
                  <a:pt x="0" y="0"/>
                </a:moveTo>
                <a:lnTo>
                  <a:pt x="5398736" y="0"/>
                </a:lnTo>
                <a:lnTo>
                  <a:pt x="5398736" y="12030609"/>
                </a:lnTo>
                <a:lnTo>
                  <a:pt x="0" y="120306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103590" y="1028700"/>
            <a:ext cx="2801957" cy="2669501"/>
          </a:xfrm>
          <a:custGeom>
            <a:avLst/>
            <a:gdLst/>
            <a:ahLst/>
            <a:cxnLst/>
            <a:rect r="r" b="b" t="t" l="l"/>
            <a:pathLst>
              <a:path h="2669501" w="2801957">
                <a:moveTo>
                  <a:pt x="0" y="0"/>
                </a:moveTo>
                <a:lnTo>
                  <a:pt x="2801958" y="0"/>
                </a:lnTo>
                <a:lnTo>
                  <a:pt x="2801958" y="2669501"/>
                </a:lnTo>
                <a:lnTo>
                  <a:pt x="0" y="26695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703701" y="1404954"/>
            <a:ext cx="20537032" cy="9687137"/>
          </a:xfrm>
          <a:custGeom>
            <a:avLst/>
            <a:gdLst/>
            <a:ahLst/>
            <a:cxnLst/>
            <a:rect r="r" b="b" t="t" l="l"/>
            <a:pathLst>
              <a:path h="9687137" w="20537032">
                <a:moveTo>
                  <a:pt x="20537031" y="0"/>
                </a:moveTo>
                <a:lnTo>
                  <a:pt x="0" y="0"/>
                </a:lnTo>
                <a:lnTo>
                  <a:pt x="0" y="9687137"/>
                </a:lnTo>
                <a:lnTo>
                  <a:pt x="20537031" y="9687137"/>
                </a:lnTo>
                <a:lnTo>
                  <a:pt x="205370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128610">
            <a:off x="-3789470" y="-786197"/>
            <a:ext cx="13918805" cy="12829012"/>
            <a:chOff x="0" y="0"/>
            <a:chExt cx="3665858" cy="33788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65858" cy="3378834"/>
            </a:xfrm>
            <a:custGeom>
              <a:avLst/>
              <a:gdLst/>
              <a:ahLst/>
              <a:cxnLst/>
              <a:rect r="r" b="b" t="t" l="l"/>
              <a:pathLst>
                <a:path h="3378834" w="3665858">
                  <a:moveTo>
                    <a:pt x="0" y="0"/>
                  </a:moveTo>
                  <a:lnTo>
                    <a:pt x="3665858" y="0"/>
                  </a:lnTo>
                  <a:lnTo>
                    <a:pt x="3665858" y="3378834"/>
                  </a:lnTo>
                  <a:lnTo>
                    <a:pt x="0" y="33788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3665858" cy="3388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130785" y="-935484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9058" y="787833"/>
            <a:ext cx="1884661" cy="188466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394930" y="7372450"/>
            <a:ext cx="2697579" cy="2570057"/>
          </a:xfrm>
          <a:custGeom>
            <a:avLst/>
            <a:gdLst/>
            <a:ahLst/>
            <a:cxnLst/>
            <a:rect r="r" b="b" t="t" l="l"/>
            <a:pathLst>
              <a:path h="2570057" w="2697579">
                <a:moveTo>
                  <a:pt x="0" y="0"/>
                </a:moveTo>
                <a:lnTo>
                  <a:pt x="2697579" y="0"/>
                </a:lnTo>
                <a:lnTo>
                  <a:pt x="2697579" y="2570057"/>
                </a:lnTo>
                <a:lnTo>
                  <a:pt x="0" y="2570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3833943"/>
            <a:ext cx="16230600" cy="5424357"/>
          </a:xfrm>
          <a:custGeom>
            <a:avLst/>
            <a:gdLst/>
            <a:ahLst/>
            <a:cxnLst/>
            <a:rect r="r" b="b" t="t" l="l"/>
            <a:pathLst>
              <a:path h="5424357" w="16230600">
                <a:moveTo>
                  <a:pt x="0" y="0"/>
                </a:moveTo>
                <a:lnTo>
                  <a:pt x="16230600" y="0"/>
                </a:lnTo>
                <a:lnTo>
                  <a:pt x="16230600" y="5424357"/>
                </a:lnTo>
                <a:lnTo>
                  <a:pt x="0" y="54243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264" t="-57425" r="-61560" b="-12167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88419"/>
            <a:ext cx="1623060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5.0 </a:t>
            </a:r>
            <a:r>
              <a:rPr lang="en-US" sz="50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What is the distribution of passenger counts across trips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312622" y="3872364"/>
            <a:ext cx="13876598" cy="6545469"/>
          </a:xfrm>
          <a:custGeom>
            <a:avLst/>
            <a:gdLst/>
            <a:ahLst/>
            <a:cxnLst/>
            <a:rect r="r" b="b" t="t" l="l"/>
            <a:pathLst>
              <a:path h="6545469" w="13876598">
                <a:moveTo>
                  <a:pt x="13876599" y="0"/>
                </a:moveTo>
                <a:lnTo>
                  <a:pt x="0" y="0"/>
                </a:lnTo>
                <a:lnTo>
                  <a:pt x="0" y="6545469"/>
                </a:lnTo>
                <a:lnTo>
                  <a:pt x="13876599" y="6545469"/>
                </a:lnTo>
                <a:lnTo>
                  <a:pt x="138765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1562147" y="9523392"/>
            <a:ext cx="21205933" cy="7805667"/>
            <a:chOff x="0" y="0"/>
            <a:chExt cx="5585102" cy="20558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85102" cy="2055813"/>
            </a:xfrm>
            <a:custGeom>
              <a:avLst/>
              <a:gdLst/>
              <a:ahLst/>
              <a:cxnLst/>
              <a:rect r="r" b="b" t="t" l="l"/>
              <a:pathLst>
                <a:path h="2055813" w="5585102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87493">
            <a:off x="-3694629" y="4504357"/>
            <a:ext cx="14492663" cy="7056540"/>
            <a:chOff x="0" y="0"/>
            <a:chExt cx="3816998" cy="18585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16998" cy="1858513"/>
            </a:xfrm>
            <a:custGeom>
              <a:avLst/>
              <a:gdLst/>
              <a:ahLst/>
              <a:cxnLst/>
              <a:rect r="r" b="b" t="t" l="l"/>
              <a:pathLst>
                <a:path h="1858513" w="3816998">
                  <a:moveTo>
                    <a:pt x="0" y="0"/>
                  </a:moveTo>
                  <a:lnTo>
                    <a:pt x="3816998" y="0"/>
                  </a:lnTo>
                  <a:lnTo>
                    <a:pt x="3816998" y="1858513"/>
                  </a:lnTo>
                  <a:lnTo>
                    <a:pt x="0" y="185851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3816998" cy="1868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250933">
            <a:off x="15542643" y="4832517"/>
            <a:ext cx="3172057" cy="3342205"/>
          </a:xfrm>
          <a:custGeom>
            <a:avLst/>
            <a:gdLst/>
            <a:ahLst/>
            <a:cxnLst/>
            <a:rect r="r" b="b" t="t" l="l"/>
            <a:pathLst>
              <a:path h="3342205" w="3172057">
                <a:moveTo>
                  <a:pt x="0" y="0"/>
                </a:moveTo>
                <a:lnTo>
                  <a:pt x="3172057" y="0"/>
                </a:lnTo>
                <a:lnTo>
                  <a:pt x="3172057" y="3342205"/>
                </a:lnTo>
                <a:lnTo>
                  <a:pt x="0" y="3342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9774350" y="7713153"/>
            <a:ext cx="7484950" cy="2381575"/>
          </a:xfrm>
          <a:custGeom>
            <a:avLst/>
            <a:gdLst/>
            <a:ahLst/>
            <a:cxnLst/>
            <a:rect r="r" b="b" t="t" l="l"/>
            <a:pathLst>
              <a:path h="2381575" w="7484950">
                <a:moveTo>
                  <a:pt x="7484950" y="0"/>
                </a:moveTo>
                <a:lnTo>
                  <a:pt x="0" y="0"/>
                </a:lnTo>
                <a:lnTo>
                  <a:pt x="0" y="2381575"/>
                </a:lnTo>
                <a:lnTo>
                  <a:pt x="7484950" y="2381575"/>
                </a:lnTo>
                <a:lnTo>
                  <a:pt x="748495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134805" y="8819345"/>
            <a:ext cx="286362" cy="656421"/>
          </a:xfrm>
          <a:custGeom>
            <a:avLst/>
            <a:gdLst/>
            <a:ahLst/>
            <a:cxnLst/>
            <a:rect r="r" b="b" t="t" l="l"/>
            <a:pathLst>
              <a:path h="656421" w="286362">
                <a:moveTo>
                  <a:pt x="0" y="0"/>
                </a:moveTo>
                <a:lnTo>
                  <a:pt x="286362" y="0"/>
                </a:lnTo>
                <a:lnTo>
                  <a:pt x="286362" y="656422"/>
                </a:lnTo>
                <a:lnTo>
                  <a:pt x="0" y="6564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18135" y="4467988"/>
            <a:ext cx="3086596" cy="2940684"/>
          </a:xfrm>
          <a:custGeom>
            <a:avLst/>
            <a:gdLst/>
            <a:ahLst/>
            <a:cxnLst/>
            <a:rect r="r" b="b" t="t" l="l"/>
            <a:pathLst>
              <a:path h="2940684" w="3086596">
                <a:moveTo>
                  <a:pt x="0" y="0"/>
                </a:moveTo>
                <a:lnTo>
                  <a:pt x="3086596" y="0"/>
                </a:lnTo>
                <a:lnTo>
                  <a:pt x="3086596" y="2940684"/>
                </a:lnTo>
                <a:lnTo>
                  <a:pt x="0" y="29406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762583" y="931679"/>
            <a:ext cx="3086596" cy="2940684"/>
          </a:xfrm>
          <a:custGeom>
            <a:avLst/>
            <a:gdLst/>
            <a:ahLst/>
            <a:cxnLst/>
            <a:rect r="r" b="b" t="t" l="l"/>
            <a:pathLst>
              <a:path h="2940684" w="3086596">
                <a:moveTo>
                  <a:pt x="0" y="0"/>
                </a:moveTo>
                <a:lnTo>
                  <a:pt x="3086597" y="0"/>
                </a:lnTo>
                <a:lnTo>
                  <a:pt x="3086597" y="2940685"/>
                </a:lnTo>
                <a:lnTo>
                  <a:pt x="0" y="29406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450142" y="1615470"/>
            <a:ext cx="2149680" cy="214968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787491" y="3146673"/>
            <a:ext cx="1962390" cy="674348"/>
          </a:xfrm>
          <a:custGeom>
            <a:avLst/>
            <a:gdLst/>
            <a:ahLst/>
            <a:cxnLst/>
            <a:rect r="r" b="b" t="t" l="l"/>
            <a:pathLst>
              <a:path h="674348" w="1962390">
                <a:moveTo>
                  <a:pt x="0" y="0"/>
                </a:moveTo>
                <a:lnTo>
                  <a:pt x="1962390" y="0"/>
                </a:lnTo>
                <a:lnTo>
                  <a:pt x="1962390" y="674348"/>
                </a:lnTo>
                <a:lnTo>
                  <a:pt x="0" y="6743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5312622" y="2395593"/>
            <a:ext cx="2663231" cy="915183"/>
          </a:xfrm>
          <a:custGeom>
            <a:avLst/>
            <a:gdLst/>
            <a:ahLst/>
            <a:cxnLst/>
            <a:rect r="r" b="b" t="t" l="l"/>
            <a:pathLst>
              <a:path h="915183" w="2663231">
                <a:moveTo>
                  <a:pt x="0" y="0"/>
                </a:moveTo>
                <a:lnTo>
                  <a:pt x="2663232" y="0"/>
                </a:lnTo>
                <a:lnTo>
                  <a:pt x="2663232" y="915183"/>
                </a:lnTo>
                <a:lnTo>
                  <a:pt x="0" y="9151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094014" y="4857804"/>
            <a:ext cx="16099971" cy="4289752"/>
          </a:xfrm>
          <a:custGeom>
            <a:avLst/>
            <a:gdLst/>
            <a:ahLst/>
            <a:cxnLst/>
            <a:rect r="r" b="b" t="t" l="l"/>
            <a:pathLst>
              <a:path h="4289752" w="16099971">
                <a:moveTo>
                  <a:pt x="0" y="0"/>
                </a:moveTo>
                <a:lnTo>
                  <a:pt x="16099972" y="0"/>
                </a:lnTo>
                <a:lnTo>
                  <a:pt x="16099972" y="4289752"/>
                </a:lnTo>
                <a:lnTo>
                  <a:pt x="0" y="428975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3769" t="-74028" r="-61098" b="-174028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514539" y="252124"/>
            <a:ext cx="11258922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6.0 How do fare prices vary by travel mode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703701" y="1404954"/>
            <a:ext cx="20537032" cy="9687137"/>
          </a:xfrm>
          <a:custGeom>
            <a:avLst/>
            <a:gdLst/>
            <a:ahLst/>
            <a:cxnLst/>
            <a:rect r="r" b="b" t="t" l="l"/>
            <a:pathLst>
              <a:path h="9687137" w="20537032">
                <a:moveTo>
                  <a:pt x="20537031" y="0"/>
                </a:moveTo>
                <a:lnTo>
                  <a:pt x="0" y="0"/>
                </a:lnTo>
                <a:lnTo>
                  <a:pt x="0" y="9687137"/>
                </a:lnTo>
                <a:lnTo>
                  <a:pt x="20537031" y="9687137"/>
                </a:lnTo>
                <a:lnTo>
                  <a:pt x="205370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9040819" y="883948"/>
            <a:ext cx="1884661" cy="18846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430930" y="1674205"/>
            <a:ext cx="2908940" cy="999618"/>
          </a:xfrm>
          <a:custGeom>
            <a:avLst/>
            <a:gdLst/>
            <a:ahLst/>
            <a:cxnLst/>
            <a:rect r="r" b="b" t="t" l="l"/>
            <a:pathLst>
              <a:path h="999618" w="2908940">
                <a:moveTo>
                  <a:pt x="0" y="0"/>
                </a:moveTo>
                <a:lnTo>
                  <a:pt x="2908941" y="0"/>
                </a:lnTo>
                <a:lnTo>
                  <a:pt x="2908941" y="999617"/>
                </a:lnTo>
                <a:lnTo>
                  <a:pt x="0" y="999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-1562147" y="8894357"/>
            <a:ext cx="21205933" cy="7805667"/>
            <a:chOff x="0" y="0"/>
            <a:chExt cx="5585102" cy="20558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85102" cy="2055813"/>
            </a:xfrm>
            <a:custGeom>
              <a:avLst/>
              <a:gdLst/>
              <a:ahLst/>
              <a:cxnLst/>
              <a:rect r="r" b="b" t="t" l="l"/>
              <a:pathLst>
                <a:path h="2055813" w="5585102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604928" y="9140327"/>
            <a:ext cx="8290993" cy="730137"/>
            <a:chOff x="0" y="0"/>
            <a:chExt cx="2183636" cy="1923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83636" cy="192300"/>
            </a:xfrm>
            <a:custGeom>
              <a:avLst/>
              <a:gdLst/>
              <a:ahLst/>
              <a:cxnLst/>
              <a:rect r="r" b="b" t="t" l="l"/>
              <a:pathLst>
                <a:path h="192300" w="2183636">
                  <a:moveTo>
                    <a:pt x="1091818" y="0"/>
                  </a:moveTo>
                  <a:cubicBezTo>
                    <a:pt x="488824" y="0"/>
                    <a:pt x="0" y="43048"/>
                    <a:pt x="0" y="96150"/>
                  </a:cubicBezTo>
                  <a:cubicBezTo>
                    <a:pt x="0" y="149252"/>
                    <a:pt x="488824" y="192300"/>
                    <a:pt x="1091818" y="192300"/>
                  </a:cubicBezTo>
                  <a:cubicBezTo>
                    <a:pt x="1694812" y="192300"/>
                    <a:pt x="2183636" y="149252"/>
                    <a:pt x="2183636" y="96150"/>
                  </a:cubicBezTo>
                  <a:cubicBezTo>
                    <a:pt x="2183636" y="43048"/>
                    <a:pt x="1694812" y="0"/>
                    <a:pt x="1091818" y="0"/>
                  </a:cubicBezTo>
                  <a:close/>
                </a:path>
              </a:pathLst>
            </a:custGeom>
            <a:solidFill>
              <a:srgbClr val="05402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204716" y="8503"/>
              <a:ext cx="1774204" cy="165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2972145" y="9657558"/>
            <a:ext cx="8290993" cy="730137"/>
            <a:chOff x="0" y="0"/>
            <a:chExt cx="2183636" cy="1923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83636" cy="192300"/>
            </a:xfrm>
            <a:custGeom>
              <a:avLst/>
              <a:gdLst/>
              <a:ahLst/>
              <a:cxnLst/>
              <a:rect r="r" b="b" t="t" l="l"/>
              <a:pathLst>
                <a:path h="192300" w="2183636">
                  <a:moveTo>
                    <a:pt x="1091818" y="0"/>
                  </a:moveTo>
                  <a:cubicBezTo>
                    <a:pt x="488824" y="0"/>
                    <a:pt x="0" y="43048"/>
                    <a:pt x="0" y="96150"/>
                  </a:cubicBezTo>
                  <a:cubicBezTo>
                    <a:pt x="0" y="149252"/>
                    <a:pt x="488824" y="192300"/>
                    <a:pt x="1091818" y="192300"/>
                  </a:cubicBezTo>
                  <a:cubicBezTo>
                    <a:pt x="1694812" y="192300"/>
                    <a:pt x="2183636" y="149252"/>
                    <a:pt x="2183636" y="96150"/>
                  </a:cubicBezTo>
                  <a:cubicBezTo>
                    <a:pt x="2183636" y="43048"/>
                    <a:pt x="1694812" y="0"/>
                    <a:pt x="1091818" y="0"/>
                  </a:cubicBezTo>
                  <a:close/>
                </a:path>
              </a:pathLst>
            </a:custGeom>
            <a:solidFill>
              <a:srgbClr val="05402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204716" y="8503"/>
              <a:ext cx="1774204" cy="165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172334" y="6890807"/>
            <a:ext cx="6823825" cy="2766751"/>
          </a:xfrm>
          <a:custGeom>
            <a:avLst/>
            <a:gdLst/>
            <a:ahLst/>
            <a:cxnLst/>
            <a:rect r="r" b="b" t="t" l="l"/>
            <a:pathLst>
              <a:path h="2766751" w="6823825">
                <a:moveTo>
                  <a:pt x="0" y="0"/>
                </a:moveTo>
                <a:lnTo>
                  <a:pt x="6823825" y="0"/>
                </a:lnTo>
                <a:lnTo>
                  <a:pt x="6823825" y="2766751"/>
                </a:lnTo>
                <a:lnTo>
                  <a:pt x="0" y="27667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-2332031" y="6248523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7315200" y="0"/>
                </a:moveTo>
                <a:lnTo>
                  <a:pt x="0" y="0"/>
                </a:lnTo>
                <a:lnTo>
                  <a:pt x="0" y="3883706"/>
                </a:lnTo>
                <a:lnTo>
                  <a:pt x="7315200" y="388370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937471" y="4611864"/>
            <a:ext cx="1895859" cy="6770927"/>
          </a:xfrm>
          <a:custGeom>
            <a:avLst/>
            <a:gdLst/>
            <a:ahLst/>
            <a:cxnLst/>
            <a:rect r="r" b="b" t="t" l="l"/>
            <a:pathLst>
              <a:path h="6770927" w="1895859">
                <a:moveTo>
                  <a:pt x="0" y="0"/>
                </a:moveTo>
                <a:lnTo>
                  <a:pt x="1895859" y="0"/>
                </a:lnTo>
                <a:lnTo>
                  <a:pt x="1895859" y="6770926"/>
                </a:lnTo>
                <a:lnTo>
                  <a:pt x="0" y="67709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1161741" y="883948"/>
            <a:ext cx="2908940" cy="999618"/>
          </a:xfrm>
          <a:custGeom>
            <a:avLst/>
            <a:gdLst/>
            <a:ahLst/>
            <a:cxnLst/>
            <a:rect r="r" b="b" t="t" l="l"/>
            <a:pathLst>
              <a:path h="999618" w="2908940">
                <a:moveTo>
                  <a:pt x="0" y="0"/>
                </a:moveTo>
                <a:lnTo>
                  <a:pt x="2908941" y="0"/>
                </a:lnTo>
                <a:lnTo>
                  <a:pt x="2908941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7451355" y="4486176"/>
            <a:ext cx="2226919" cy="2121647"/>
          </a:xfrm>
          <a:custGeom>
            <a:avLst/>
            <a:gdLst/>
            <a:ahLst/>
            <a:cxnLst/>
            <a:rect r="r" b="b" t="t" l="l"/>
            <a:pathLst>
              <a:path h="2121647" w="2226919">
                <a:moveTo>
                  <a:pt x="0" y="0"/>
                </a:moveTo>
                <a:lnTo>
                  <a:pt x="2226919" y="0"/>
                </a:lnTo>
                <a:lnTo>
                  <a:pt x="2226919" y="2121646"/>
                </a:lnTo>
                <a:lnTo>
                  <a:pt x="0" y="21216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08534" y="2174013"/>
            <a:ext cx="15864571" cy="5376103"/>
          </a:xfrm>
          <a:custGeom>
            <a:avLst/>
            <a:gdLst/>
            <a:ahLst/>
            <a:cxnLst/>
            <a:rect r="r" b="b" t="t" l="l"/>
            <a:pathLst>
              <a:path h="5376103" w="15864571">
                <a:moveTo>
                  <a:pt x="0" y="0"/>
                </a:moveTo>
                <a:lnTo>
                  <a:pt x="15864571" y="0"/>
                </a:lnTo>
                <a:lnTo>
                  <a:pt x="15864571" y="5376103"/>
                </a:lnTo>
                <a:lnTo>
                  <a:pt x="0" y="537610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795" t="-50747" r="-60339" b="-121701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139238" y="4989998"/>
            <a:ext cx="9525" cy="297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3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2107443" y="560007"/>
            <a:ext cx="14037022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7.0 What is the average trip distance per travel mode?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604692" y="1277241"/>
            <a:ext cx="20537032" cy="9687137"/>
          </a:xfrm>
          <a:custGeom>
            <a:avLst/>
            <a:gdLst/>
            <a:ahLst/>
            <a:cxnLst/>
            <a:rect r="r" b="b" t="t" l="l"/>
            <a:pathLst>
              <a:path h="9687137" w="20537032">
                <a:moveTo>
                  <a:pt x="20537032" y="0"/>
                </a:moveTo>
                <a:lnTo>
                  <a:pt x="0" y="0"/>
                </a:lnTo>
                <a:lnTo>
                  <a:pt x="0" y="9687136"/>
                </a:lnTo>
                <a:lnTo>
                  <a:pt x="20537032" y="9687136"/>
                </a:lnTo>
                <a:lnTo>
                  <a:pt x="205370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126165">
            <a:off x="-1562147" y="8712413"/>
            <a:ext cx="21205933" cy="2708175"/>
            <a:chOff x="0" y="0"/>
            <a:chExt cx="5585102" cy="713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85102" cy="713264"/>
            </a:xfrm>
            <a:custGeom>
              <a:avLst/>
              <a:gdLst/>
              <a:ahLst/>
              <a:cxnLst/>
              <a:rect r="r" b="b" t="t" l="l"/>
              <a:pathLst>
                <a:path h="713264" w="5585102">
                  <a:moveTo>
                    <a:pt x="0" y="0"/>
                  </a:moveTo>
                  <a:lnTo>
                    <a:pt x="5585102" y="0"/>
                  </a:lnTo>
                  <a:lnTo>
                    <a:pt x="5585102" y="713264"/>
                  </a:lnTo>
                  <a:lnTo>
                    <a:pt x="0" y="713264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5585102" cy="722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804830" y="1385315"/>
            <a:ext cx="2908940" cy="999618"/>
          </a:xfrm>
          <a:custGeom>
            <a:avLst/>
            <a:gdLst/>
            <a:ahLst/>
            <a:cxnLst/>
            <a:rect r="r" b="b" t="t" l="l"/>
            <a:pathLst>
              <a:path h="999618" w="2908940">
                <a:moveTo>
                  <a:pt x="0" y="0"/>
                </a:moveTo>
                <a:lnTo>
                  <a:pt x="2908940" y="0"/>
                </a:lnTo>
                <a:lnTo>
                  <a:pt x="2908940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394543" y="1028700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0" y="0"/>
                </a:moveTo>
                <a:lnTo>
                  <a:pt x="4318969" y="0"/>
                </a:lnTo>
                <a:lnTo>
                  <a:pt x="4318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6050" y="6813421"/>
            <a:ext cx="3461151" cy="3054465"/>
          </a:xfrm>
          <a:custGeom>
            <a:avLst/>
            <a:gdLst/>
            <a:ahLst/>
            <a:cxnLst/>
            <a:rect r="r" b="b" t="t" l="l"/>
            <a:pathLst>
              <a:path h="3054465" w="3461151">
                <a:moveTo>
                  <a:pt x="0" y="0"/>
                </a:moveTo>
                <a:lnTo>
                  <a:pt x="3461150" y="0"/>
                </a:lnTo>
                <a:lnTo>
                  <a:pt x="3461150" y="3054466"/>
                </a:lnTo>
                <a:lnTo>
                  <a:pt x="0" y="30544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08475" y="4795332"/>
            <a:ext cx="4300678" cy="8925936"/>
          </a:xfrm>
          <a:custGeom>
            <a:avLst/>
            <a:gdLst/>
            <a:ahLst/>
            <a:cxnLst/>
            <a:rect r="r" b="b" t="t" l="l"/>
            <a:pathLst>
              <a:path h="8925936" w="4300678">
                <a:moveTo>
                  <a:pt x="0" y="0"/>
                </a:moveTo>
                <a:lnTo>
                  <a:pt x="4300679" y="0"/>
                </a:lnTo>
                <a:lnTo>
                  <a:pt x="4300679" y="8925936"/>
                </a:lnTo>
                <a:lnTo>
                  <a:pt x="0" y="89259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5428648"/>
            <a:ext cx="889473" cy="88947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97086" y="5643624"/>
            <a:ext cx="1388635" cy="477185"/>
          </a:xfrm>
          <a:custGeom>
            <a:avLst/>
            <a:gdLst/>
            <a:ahLst/>
            <a:cxnLst/>
            <a:rect r="r" b="b" t="t" l="l"/>
            <a:pathLst>
              <a:path h="477185" w="1388635">
                <a:moveTo>
                  <a:pt x="0" y="0"/>
                </a:moveTo>
                <a:lnTo>
                  <a:pt x="1388635" y="0"/>
                </a:lnTo>
                <a:lnTo>
                  <a:pt x="1388635" y="477185"/>
                </a:lnTo>
                <a:lnTo>
                  <a:pt x="0" y="477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4061785"/>
            <a:ext cx="16230600" cy="5196515"/>
          </a:xfrm>
          <a:custGeom>
            <a:avLst/>
            <a:gdLst/>
            <a:ahLst/>
            <a:cxnLst/>
            <a:rect r="r" b="b" t="t" l="l"/>
            <a:pathLst>
              <a:path h="5196515" w="16230600">
                <a:moveTo>
                  <a:pt x="0" y="0"/>
                </a:moveTo>
                <a:lnTo>
                  <a:pt x="16230600" y="0"/>
                </a:lnTo>
                <a:lnTo>
                  <a:pt x="16230600" y="5196515"/>
                </a:lnTo>
                <a:lnTo>
                  <a:pt x="0" y="51965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524" t="-60141" r="-59886" b="-12871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681293"/>
            <a:ext cx="1623060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8.0 How does fare price vary by time of day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287865" y="1611741"/>
            <a:ext cx="19837548" cy="9357196"/>
          </a:xfrm>
          <a:custGeom>
            <a:avLst/>
            <a:gdLst/>
            <a:ahLst/>
            <a:cxnLst/>
            <a:rect r="r" b="b" t="t" l="l"/>
            <a:pathLst>
              <a:path h="9357196" w="19837548">
                <a:moveTo>
                  <a:pt x="19837548" y="0"/>
                </a:moveTo>
                <a:lnTo>
                  <a:pt x="0" y="0"/>
                </a:lnTo>
                <a:lnTo>
                  <a:pt x="0" y="9357197"/>
                </a:lnTo>
                <a:lnTo>
                  <a:pt x="19837548" y="9357197"/>
                </a:lnTo>
                <a:lnTo>
                  <a:pt x="198375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3269318" y="8183743"/>
            <a:ext cx="23083973" cy="2434310"/>
          </a:xfrm>
          <a:custGeom>
            <a:avLst/>
            <a:gdLst/>
            <a:ahLst/>
            <a:cxnLst/>
            <a:rect r="r" b="b" t="t" l="l"/>
            <a:pathLst>
              <a:path h="2434310" w="23083973">
                <a:moveTo>
                  <a:pt x="0" y="0"/>
                </a:moveTo>
                <a:lnTo>
                  <a:pt x="23083974" y="0"/>
                </a:lnTo>
                <a:lnTo>
                  <a:pt x="23083974" y="2434310"/>
                </a:lnTo>
                <a:lnTo>
                  <a:pt x="0" y="2434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72669" y="6096305"/>
            <a:ext cx="9123841" cy="3433882"/>
          </a:xfrm>
          <a:custGeom>
            <a:avLst/>
            <a:gdLst/>
            <a:ahLst/>
            <a:cxnLst/>
            <a:rect r="r" b="b" t="t" l="l"/>
            <a:pathLst>
              <a:path h="3433882" w="9123841">
                <a:moveTo>
                  <a:pt x="0" y="0"/>
                </a:moveTo>
                <a:lnTo>
                  <a:pt x="9123841" y="0"/>
                </a:lnTo>
                <a:lnTo>
                  <a:pt x="9123841" y="3433882"/>
                </a:lnTo>
                <a:lnTo>
                  <a:pt x="0" y="34338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28700" y="7229580"/>
            <a:ext cx="5997594" cy="1908325"/>
          </a:xfrm>
          <a:custGeom>
            <a:avLst/>
            <a:gdLst/>
            <a:ahLst/>
            <a:cxnLst/>
            <a:rect r="r" b="b" t="t" l="l"/>
            <a:pathLst>
              <a:path h="1908325" w="5997594">
                <a:moveTo>
                  <a:pt x="5997594" y="0"/>
                </a:moveTo>
                <a:lnTo>
                  <a:pt x="0" y="0"/>
                </a:lnTo>
                <a:lnTo>
                  <a:pt x="0" y="1908326"/>
                </a:lnTo>
                <a:lnTo>
                  <a:pt x="5997594" y="1908326"/>
                </a:lnTo>
                <a:lnTo>
                  <a:pt x="599759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41144" y="7389443"/>
            <a:ext cx="481877" cy="1104595"/>
          </a:xfrm>
          <a:custGeom>
            <a:avLst/>
            <a:gdLst/>
            <a:ahLst/>
            <a:cxnLst/>
            <a:rect r="r" b="b" t="t" l="l"/>
            <a:pathLst>
              <a:path h="1104595" w="481877">
                <a:moveTo>
                  <a:pt x="0" y="0"/>
                </a:moveTo>
                <a:lnTo>
                  <a:pt x="481877" y="0"/>
                </a:lnTo>
                <a:lnTo>
                  <a:pt x="481877" y="1104595"/>
                </a:lnTo>
                <a:lnTo>
                  <a:pt x="0" y="1104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21389" y="8115958"/>
            <a:ext cx="229458" cy="525982"/>
          </a:xfrm>
          <a:custGeom>
            <a:avLst/>
            <a:gdLst/>
            <a:ahLst/>
            <a:cxnLst/>
            <a:rect r="r" b="b" t="t" l="l"/>
            <a:pathLst>
              <a:path h="525982" w="229458">
                <a:moveTo>
                  <a:pt x="0" y="0"/>
                </a:moveTo>
                <a:lnTo>
                  <a:pt x="229459" y="0"/>
                </a:lnTo>
                <a:lnTo>
                  <a:pt x="229459" y="525982"/>
                </a:lnTo>
                <a:lnTo>
                  <a:pt x="0" y="5259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05705" y="4704717"/>
            <a:ext cx="2553761" cy="877565"/>
          </a:xfrm>
          <a:custGeom>
            <a:avLst/>
            <a:gdLst/>
            <a:ahLst/>
            <a:cxnLst/>
            <a:rect r="r" b="b" t="t" l="l"/>
            <a:pathLst>
              <a:path h="877565" w="2553761">
                <a:moveTo>
                  <a:pt x="0" y="0"/>
                </a:moveTo>
                <a:lnTo>
                  <a:pt x="2553762" y="0"/>
                </a:lnTo>
                <a:lnTo>
                  <a:pt x="2553762" y="877566"/>
                </a:lnTo>
                <a:lnTo>
                  <a:pt x="0" y="8775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11370" y="4427782"/>
            <a:ext cx="1895859" cy="6770927"/>
          </a:xfrm>
          <a:custGeom>
            <a:avLst/>
            <a:gdLst/>
            <a:ahLst/>
            <a:cxnLst/>
            <a:rect r="r" b="b" t="t" l="l"/>
            <a:pathLst>
              <a:path h="6770927" w="1895859">
                <a:moveTo>
                  <a:pt x="0" y="0"/>
                </a:moveTo>
                <a:lnTo>
                  <a:pt x="1895860" y="0"/>
                </a:lnTo>
                <a:lnTo>
                  <a:pt x="1895860" y="6770927"/>
                </a:lnTo>
                <a:lnTo>
                  <a:pt x="0" y="67709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867" y="6470799"/>
            <a:ext cx="1323815" cy="4727910"/>
          </a:xfrm>
          <a:custGeom>
            <a:avLst/>
            <a:gdLst/>
            <a:ahLst/>
            <a:cxnLst/>
            <a:rect r="r" b="b" t="t" l="l"/>
            <a:pathLst>
              <a:path h="4727910" w="1323815">
                <a:moveTo>
                  <a:pt x="0" y="0"/>
                </a:moveTo>
                <a:lnTo>
                  <a:pt x="1323814" y="0"/>
                </a:lnTo>
                <a:lnTo>
                  <a:pt x="1323814" y="4727910"/>
                </a:lnTo>
                <a:lnTo>
                  <a:pt x="0" y="472791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125987" y="4704717"/>
            <a:ext cx="3012043" cy="1035048"/>
          </a:xfrm>
          <a:custGeom>
            <a:avLst/>
            <a:gdLst/>
            <a:ahLst/>
            <a:cxnLst/>
            <a:rect r="r" b="b" t="t" l="l"/>
            <a:pathLst>
              <a:path h="1035048" w="3012043">
                <a:moveTo>
                  <a:pt x="0" y="0"/>
                </a:moveTo>
                <a:lnTo>
                  <a:pt x="3012043" y="0"/>
                </a:lnTo>
                <a:lnTo>
                  <a:pt x="3012043" y="1035048"/>
                </a:lnTo>
                <a:lnTo>
                  <a:pt x="0" y="10350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8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6435182" y="4674820"/>
            <a:ext cx="1814925" cy="181492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162055" y="5001271"/>
            <a:ext cx="1962390" cy="674348"/>
          </a:xfrm>
          <a:custGeom>
            <a:avLst/>
            <a:gdLst/>
            <a:ahLst/>
            <a:cxnLst/>
            <a:rect r="r" b="b" t="t" l="l"/>
            <a:pathLst>
              <a:path h="674348" w="1962390">
                <a:moveTo>
                  <a:pt x="0" y="0"/>
                </a:moveTo>
                <a:lnTo>
                  <a:pt x="1962390" y="0"/>
                </a:lnTo>
                <a:lnTo>
                  <a:pt x="1962390" y="674348"/>
                </a:lnTo>
                <a:lnTo>
                  <a:pt x="0" y="6743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7629224" y="5582283"/>
            <a:ext cx="1690775" cy="581012"/>
          </a:xfrm>
          <a:custGeom>
            <a:avLst/>
            <a:gdLst/>
            <a:ahLst/>
            <a:cxnLst/>
            <a:rect r="r" b="b" t="t" l="l"/>
            <a:pathLst>
              <a:path h="581012" w="1690775">
                <a:moveTo>
                  <a:pt x="0" y="0"/>
                </a:moveTo>
                <a:lnTo>
                  <a:pt x="1690775" y="0"/>
                </a:lnTo>
                <a:lnTo>
                  <a:pt x="1690775" y="581011"/>
                </a:lnTo>
                <a:lnTo>
                  <a:pt x="0" y="5810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8797251" y="327723"/>
            <a:ext cx="1809964" cy="1724402"/>
          </a:xfrm>
          <a:custGeom>
            <a:avLst/>
            <a:gdLst/>
            <a:ahLst/>
            <a:cxnLst/>
            <a:rect r="r" b="b" t="t" l="l"/>
            <a:pathLst>
              <a:path h="1724402" w="1809964">
                <a:moveTo>
                  <a:pt x="0" y="0"/>
                </a:moveTo>
                <a:lnTo>
                  <a:pt x="1809964" y="0"/>
                </a:lnTo>
                <a:lnTo>
                  <a:pt x="1809964" y="1724402"/>
                </a:lnTo>
                <a:lnTo>
                  <a:pt x="0" y="17244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703701" y="1404954"/>
            <a:ext cx="20537032" cy="9687137"/>
          </a:xfrm>
          <a:custGeom>
            <a:avLst/>
            <a:gdLst/>
            <a:ahLst/>
            <a:cxnLst/>
            <a:rect r="r" b="b" t="t" l="l"/>
            <a:pathLst>
              <a:path h="9687137" w="20537032">
                <a:moveTo>
                  <a:pt x="20537031" y="0"/>
                </a:moveTo>
                <a:lnTo>
                  <a:pt x="0" y="0"/>
                </a:lnTo>
                <a:lnTo>
                  <a:pt x="0" y="9687137"/>
                </a:lnTo>
                <a:lnTo>
                  <a:pt x="20537031" y="9687137"/>
                </a:lnTo>
                <a:lnTo>
                  <a:pt x="205370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128610">
            <a:off x="-3789470" y="-786197"/>
            <a:ext cx="13918805" cy="12829012"/>
            <a:chOff x="0" y="0"/>
            <a:chExt cx="3665858" cy="33788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65858" cy="3378834"/>
            </a:xfrm>
            <a:custGeom>
              <a:avLst/>
              <a:gdLst/>
              <a:ahLst/>
              <a:cxnLst/>
              <a:rect r="r" b="b" t="t" l="l"/>
              <a:pathLst>
                <a:path h="3378834" w="3665858">
                  <a:moveTo>
                    <a:pt x="0" y="0"/>
                  </a:moveTo>
                  <a:lnTo>
                    <a:pt x="3665858" y="0"/>
                  </a:lnTo>
                  <a:lnTo>
                    <a:pt x="3665858" y="3378834"/>
                  </a:lnTo>
                  <a:lnTo>
                    <a:pt x="0" y="33788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3665858" cy="3388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130785" y="-935484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9058" y="787833"/>
            <a:ext cx="1884661" cy="188466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394930" y="7372450"/>
            <a:ext cx="2697579" cy="2570057"/>
          </a:xfrm>
          <a:custGeom>
            <a:avLst/>
            <a:gdLst/>
            <a:ahLst/>
            <a:cxnLst/>
            <a:rect r="r" b="b" t="t" l="l"/>
            <a:pathLst>
              <a:path h="2570057" w="2697579">
                <a:moveTo>
                  <a:pt x="0" y="0"/>
                </a:moveTo>
                <a:lnTo>
                  <a:pt x="2697579" y="0"/>
                </a:lnTo>
                <a:lnTo>
                  <a:pt x="2697579" y="2570057"/>
                </a:lnTo>
                <a:lnTo>
                  <a:pt x="0" y="2570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8935" y="4159664"/>
            <a:ext cx="8224785" cy="4669186"/>
          </a:xfrm>
          <a:custGeom>
            <a:avLst/>
            <a:gdLst/>
            <a:ahLst/>
            <a:cxnLst/>
            <a:rect r="r" b="b" t="t" l="l"/>
            <a:pathLst>
              <a:path h="4669186" w="8224785">
                <a:moveTo>
                  <a:pt x="0" y="0"/>
                </a:moveTo>
                <a:lnTo>
                  <a:pt x="8224785" y="0"/>
                </a:lnTo>
                <a:lnTo>
                  <a:pt x="8224785" y="4669185"/>
                </a:lnTo>
                <a:lnTo>
                  <a:pt x="0" y="46691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83" t="-29161" r="-59833" b="-3295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58528" y="748453"/>
            <a:ext cx="12894171" cy="60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10.0 What is the average fare for rides starting or ending at specific locations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803735" y="-737807"/>
            <a:ext cx="20537032" cy="9687137"/>
          </a:xfrm>
          <a:custGeom>
            <a:avLst/>
            <a:gdLst/>
            <a:ahLst/>
            <a:cxnLst/>
            <a:rect r="r" b="b" t="t" l="l"/>
            <a:pathLst>
              <a:path h="9687137" w="20537032">
                <a:moveTo>
                  <a:pt x="20537032" y="0"/>
                </a:moveTo>
                <a:lnTo>
                  <a:pt x="0" y="0"/>
                </a:lnTo>
                <a:lnTo>
                  <a:pt x="0" y="9687137"/>
                </a:lnTo>
                <a:lnTo>
                  <a:pt x="20537032" y="9687137"/>
                </a:lnTo>
                <a:lnTo>
                  <a:pt x="205370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259780">
            <a:off x="23175" y="81146"/>
            <a:ext cx="18343827" cy="10397215"/>
            <a:chOff x="0" y="0"/>
            <a:chExt cx="4831296" cy="27383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31296" cy="2738361"/>
            </a:xfrm>
            <a:custGeom>
              <a:avLst/>
              <a:gdLst/>
              <a:ahLst/>
              <a:cxnLst/>
              <a:rect r="r" b="b" t="t" l="l"/>
              <a:pathLst>
                <a:path h="2738361" w="4831296">
                  <a:moveTo>
                    <a:pt x="0" y="0"/>
                  </a:moveTo>
                  <a:lnTo>
                    <a:pt x="4831296" y="0"/>
                  </a:lnTo>
                  <a:lnTo>
                    <a:pt x="4831296" y="2738361"/>
                  </a:lnTo>
                  <a:lnTo>
                    <a:pt x="0" y="27383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31296" cy="2747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470580" y="3630171"/>
            <a:ext cx="3462100" cy="4512216"/>
          </a:xfrm>
          <a:custGeom>
            <a:avLst/>
            <a:gdLst/>
            <a:ahLst/>
            <a:cxnLst/>
            <a:rect r="r" b="b" t="t" l="l"/>
            <a:pathLst>
              <a:path h="4512216" w="3462100">
                <a:moveTo>
                  <a:pt x="3462101" y="0"/>
                </a:moveTo>
                <a:lnTo>
                  <a:pt x="0" y="0"/>
                </a:lnTo>
                <a:lnTo>
                  <a:pt x="0" y="4512216"/>
                </a:lnTo>
                <a:lnTo>
                  <a:pt x="3462101" y="4512216"/>
                </a:lnTo>
                <a:lnTo>
                  <a:pt x="34621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44490" y="382529"/>
            <a:ext cx="5901198" cy="1001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Conclusion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000017" y="-1673159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0" y="0"/>
                </a:moveTo>
                <a:lnTo>
                  <a:pt x="4318969" y="0"/>
                </a:lnTo>
                <a:lnTo>
                  <a:pt x="4318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35805" y="-596454"/>
            <a:ext cx="2242489" cy="2136481"/>
          </a:xfrm>
          <a:custGeom>
            <a:avLst/>
            <a:gdLst/>
            <a:ahLst/>
            <a:cxnLst/>
            <a:rect r="r" b="b" t="t" l="l"/>
            <a:pathLst>
              <a:path h="2136481" w="2242489">
                <a:moveTo>
                  <a:pt x="0" y="0"/>
                </a:moveTo>
                <a:lnTo>
                  <a:pt x="2242490" y="0"/>
                </a:lnTo>
                <a:lnTo>
                  <a:pt x="2242490" y="2136481"/>
                </a:lnTo>
                <a:lnTo>
                  <a:pt x="0" y="21364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79789" y="1259840"/>
            <a:ext cx="16230600" cy="902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0"/>
              </a:lnSpc>
            </a:pPr>
            <a:r>
              <a:rPr lang="en-US" sz="2200" b="true">
                <a:solidFill>
                  <a:srgbClr val="0857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Based on a preliminary review of the data:</a:t>
            </a:r>
          </a:p>
          <a:p>
            <a:pPr algn="l" marL="474981" indent="-237491" lvl="1">
              <a:lnSpc>
                <a:spcPts val="3410"/>
              </a:lnSpc>
              <a:buAutoNum type="arabicPeriod" startAt="1"/>
            </a:pPr>
            <a:r>
              <a:rPr lang="en-US" b="true" sz="2200">
                <a:solidFill>
                  <a:srgbClr val="0857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Revenue Insights:</a:t>
            </a:r>
          </a:p>
          <a:p>
            <a:pPr algn="l" marL="949962" indent="-316654" lvl="2">
              <a:lnSpc>
                <a:spcPts val="3410"/>
              </a:lnSpc>
              <a:buFont typeface="Arial"/>
              <a:buChar char="⚬"/>
            </a:pPr>
            <a:r>
              <a:rPr lang="en-US" b="true" sz="2200">
                <a:solidFill>
                  <a:srgbClr val="0857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Analysis of the fare_amount column can reveal trends in revenue generation across different times, locations, and modes of travel.</a:t>
            </a:r>
          </a:p>
          <a:p>
            <a:pPr algn="l">
              <a:lnSpc>
                <a:spcPts val="3410"/>
              </a:lnSpc>
            </a:pPr>
          </a:p>
          <a:p>
            <a:pPr algn="l" marL="474981" indent="-237491" lvl="1">
              <a:lnSpc>
                <a:spcPts val="3410"/>
              </a:lnSpc>
              <a:buAutoNum type="arabicPeriod" startAt="1"/>
            </a:pPr>
            <a:r>
              <a:rPr lang="en-US" b="true" sz="2200">
                <a:solidFill>
                  <a:srgbClr val="0857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Passenger Behavior:</a:t>
            </a:r>
          </a:p>
          <a:p>
            <a:pPr algn="l" marL="949962" indent="-316654" lvl="2">
              <a:lnSpc>
                <a:spcPts val="3410"/>
              </a:lnSpc>
              <a:buFont typeface="Arial"/>
              <a:buChar char="⚬"/>
            </a:pPr>
            <a:r>
              <a:rPr lang="en-US" b="true" sz="2200">
                <a:solidFill>
                  <a:srgbClr val="0857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passenger_count data allows us to identify peak usage trends and preferred gr</a:t>
            </a:r>
            <a:r>
              <a:rPr lang="en-US" b="true" sz="2200">
                <a:solidFill>
                  <a:srgbClr val="0857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oup sizes, aiding in demand forecasting.</a:t>
            </a:r>
          </a:p>
          <a:p>
            <a:pPr algn="l" marL="474981" indent="-237491" lvl="1">
              <a:lnSpc>
                <a:spcPts val="3410"/>
              </a:lnSpc>
              <a:buAutoNum type="arabicPeriod" startAt="1"/>
            </a:pPr>
            <a:r>
              <a:rPr lang="en-US" b="true" sz="2200">
                <a:solidFill>
                  <a:srgbClr val="0857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Geospatial Analysis:</a:t>
            </a:r>
          </a:p>
          <a:p>
            <a:pPr algn="l" marL="949962" indent="-316654" lvl="2">
              <a:lnSpc>
                <a:spcPts val="3410"/>
              </a:lnSpc>
              <a:buFont typeface="Arial"/>
              <a:buChar char="⚬"/>
            </a:pPr>
            <a:r>
              <a:rPr lang="en-US" b="true" sz="2200">
                <a:solidFill>
                  <a:srgbClr val="0857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Using pickup and dropoff coordinates, we can map high-demand zones, optimize routes, and identify areas requiring better service availability.</a:t>
            </a:r>
          </a:p>
          <a:p>
            <a:pPr algn="l" marL="474981" indent="-237491" lvl="1">
              <a:lnSpc>
                <a:spcPts val="3410"/>
              </a:lnSpc>
              <a:buAutoNum type="arabicPeriod" startAt="1"/>
            </a:pPr>
            <a:r>
              <a:rPr lang="en-US" b="true" sz="2200">
                <a:solidFill>
                  <a:srgbClr val="0857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Temporal Trends:</a:t>
            </a:r>
          </a:p>
          <a:p>
            <a:pPr algn="l" marL="949962" indent="-316654" lvl="2">
              <a:lnSpc>
                <a:spcPts val="3410"/>
              </a:lnSpc>
              <a:buFont typeface="Arial"/>
              <a:buChar char="⚬"/>
            </a:pPr>
            <a:r>
              <a:rPr lang="en-US" b="true" sz="2200">
                <a:solidFill>
                  <a:srgbClr val="0857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Insights from pickup_datetime and hour_minutes_seconds can highlight peak travel hours and seasonal patterns for service optimization.</a:t>
            </a:r>
          </a:p>
          <a:p>
            <a:pPr algn="l" marL="474981" indent="-237491" lvl="1">
              <a:lnSpc>
                <a:spcPts val="3410"/>
              </a:lnSpc>
              <a:buAutoNum type="arabicPeriod" startAt="1"/>
            </a:pPr>
            <a:r>
              <a:rPr lang="en-US" b="true" sz="2200">
                <a:solidFill>
                  <a:srgbClr val="0857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Travel Modes:</a:t>
            </a:r>
          </a:p>
          <a:p>
            <a:pPr algn="l" marL="949962" indent="-316654" lvl="2">
              <a:lnSpc>
                <a:spcPts val="3410"/>
              </a:lnSpc>
              <a:buFont typeface="Arial"/>
              <a:buChar char="⚬"/>
            </a:pPr>
            <a:r>
              <a:rPr lang="en-US" b="true" sz="2200">
                <a:solidFill>
                  <a:srgbClr val="0857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travel_mode column offers an opportunity to compare usage and profitability across different Uber services, enabling targeted marketing and service adjustments.</a:t>
            </a:r>
          </a:p>
          <a:p>
            <a:pPr algn="l">
              <a:lnSpc>
                <a:spcPts val="3410"/>
              </a:lnSpc>
            </a:pPr>
          </a:p>
          <a:p>
            <a:pPr algn="l">
              <a:lnSpc>
                <a:spcPts val="3410"/>
              </a:lnSpc>
            </a:pPr>
            <a:r>
              <a:rPr lang="en-US" b="true" sz="2200">
                <a:solidFill>
                  <a:srgbClr val="0857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Final Thought</a:t>
            </a:r>
          </a:p>
          <a:p>
            <a:pPr algn="l">
              <a:lnSpc>
                <a:spcPts val="3410"/>
              </a:lnSpc>
            </a:pPr>
            <a:r>
              <a:rPr lang="en-US" b="true" sz="2200">
                <a:solidFill>
                  <a:srgbClr val="0857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This dataset provides valuable opportunities for understanding Uber's operations, optimizing resource allocation, and enhancing customer satisfaction. A deeper dive into the data will yield actionable insights for strategic decision-making.</a:t>
            </a:r>
          </a:p>
          <a:p>
            <a:pPr algn="l">
              <a:lnSpc>
                <a:spcPts val="3410"/>
              </a:lnSpc>
            </a:pPr>
            <a:r>
              <a:rPr lang="en-US" b="true" sz="2200">
                <a:solidFill>
                  <a:srgbClr val="0857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Let me know if you’d like me to generate specific analyses, charts, or dashboards! ​</a:t>
            </a:r>
          </a:p>
          <a:p>
            <a:pPr algn="l">
              <a:lnSpc>
                <a:spcPts val="341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-2074170" y="3630171"/>
            <a:ext cx="3462100" cy="4512216"/>
          </a:xfrm>
          <a:custGeom>
            <a:avLst/>
            <a:gdLst/>
            <a:ahLst/>
            <a:cxnLst/>
            <a:rect r="r" b="b" t="t" l="l"/>
            <a:pathLst>
              <a:path h="4512216" w="3462100">
                <a:moveTo>
                  <a:pt x="3462101" y="0"/>
                </a:moveTo>
                <a:lnTo>
                  <a:pt x="0" y="0"/>
                </a:lnTo>
                <a:lnTo>
                  <a:pt x="0" y="4512216"/>
                </a:lnTo>
                <a:lnTo>
                  <a:pt x="3462101" y="4512216"/>
                </a:lnTo>
                <a:lnTo>
                  <a:pt x="34621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063822" y="157734"/>
            <a:ext cx="20537032" cy="9687137"/>
          </a:xfrm>
          <a:custGeom>
            <a:avLst/>
            <a:gdLst/>
            <a:ahLst/>
            <a:cxnLst/>
            <a:rect r="r" b="b" t="t" l="l"/>
            <a:pathLst>
              <a:path h="9687137" w="20537032">
                <a:moveTo>
                  <a:pt x="20537032" y="0"/>
                </a:moveTo>
                <a:lnTo>
                  <a:pt x="0" y="0"/>
                </a:lnTo>
                <a:lnTo>
                  <a:pt x="0" y="9687137"/>
                </a:lnTo>
                <a:lnTo>
                  <a:pt x="20537032" y="9687137"/>
                </a:lnTo>
                <a:lnTo>
                  <a:pt x="205370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2275374" y="8505227"/>
            <a:ext cx="22838748" cy="2339011"/>
            <a:chOff x="0" y="0"/>
            <a:chExt cx="6015144" cy="6160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5144" cy="616036"/>
            </a:xfrm>
            <a:custGeom>
              <a:avLst/>
              <a:gdLst/>
              <a:ahLst/>
              <a:cxnLst/>
              <a:rect r="r" b="b" t="t" l="l"/>
              <a:pathLst>
                <a:path h="616036" w="6015144">
                  <a:moveTo>
                    <a:pt x="0" y="0"/>
                  </a:moveTo>
                  <a:lnTo>
                    <a:pt x="6015144" y="0"/>
                  </a:lnTo>
                  <a:lnTo>
                    <a:pt x="6015144" y="616036"/>
                  </a:lnTo>
                  <a:lnTo>
                    <a:pt x="0" y="616036"/>
                  </a:lnTo>
                  <a:close/>
                </a:path>
              </a:pathLst>
            </a:custGeom>
            <a:solidFill>
              <a:srgbClr val="06402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6015144" cy="625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40366" y="1247701"/>
            <a:ext cx="11524360" cy="6400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03"/>
              </a:lnSpc>
            </a:pPr>
            <a:r>
              <a:rPr lang="en-US" sz="25208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505421" y="6320844"/>
            <a:ext cx="9363356" cy="3524027"/>
          </a:xfrm>
          <a:custGeom>
            <a:avLst/>
            <a:gdLst/>
            <a:ahLst/>
            <a:cxnLst/>
            <a:rect r="r" b="b" t="t" l="l"/>
            <a:pathLst>
              <a:path h="3524027" w="9363356">
                <a:moveTo>
                  <a:pt x="0" y="0"/>
                </a:moveTo>
                <a:lnTo>
                  <a:pt x="9363356" y="0"/>
                </a:lnTo>
                <a:lnTo>
                  <a:pt x="9363356" y="3524027"/>
                </a:lnTo>
                <a:lnTo>
                  <a:pt x="0" y="3524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70199" y="7647929"/>
            <a:ext cx="494527" cy="1133593"/>
          </a:xfrm>
          <a:custGeom>
            <a:avLst/>
            <a:gdLst/>
            <a:ahLst/>
            <a:cxnLst/>
            <a:rect r="r" b="b" t="t" l="l"/>
            <a:pathLst>
              <a:path h="1133593" w="494527">
                <a:moveTo>
                  <a:pt x="0" y="0"/>
                </a:moveTo>
                <a:lnTo>
                  <a:pt x="494527" y="0"/>
                </a:lnTo>
                <a:lnTo>
                  <a:pt x="494527" y="1133592"/>
                </a:lnTo>
                <a:lnTo>
                  <a:pt x="0" y="1133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4376910" y="6592659"/>
            <a:ext cx="12021857" cy="3825136"/>
            <a:chOff x="0" y="0"/>
            <a:chExt cx="16029143" cy="5100182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16029143" cy="5100182"/>
            </a:xfrm>
            <a:custGeom>
              <a:avLst/>
              <a:gdLst/>
              <a:ahLst/>
              <a:cxnLst/>
              <a:rect r="r" b="b" t="t" l="l"/>
              <a:pathLst>
                <a:path h="5100182" w="16029143">
                  <a:moveTo>
                    <a:pt x="16029143" y="0"/>
                  </a:moveTo>
                  <a:lnTo>
                    <a:pt x="0" y="0"/>
                  </a:lnTo>
                  <a:lnTo>
                    <a:pt x="0" y="5100182"/>
                  </a:lnTo>
                  <a:lnTo>
                    <a:pt x="16029143" y="5100182"/>
                  </a:lnTo>
                  <a:lnTo>
                    <a:pt x="16029143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196469" y="2368929"/>
              <a:ext cx="613250" cy="1405737"/>
            </a:xfrm>
            <a:custGeom>
              <a:avLst/>
              <a:gdLst/>
              <a:ahLst/>
              <a:cxnLst/>
              <a:rect r="r" b="b" t="t" l="l"/>
              <a:pathLst>
                <a:path h="1405737" w="613250">
                  <a:moveTo>
                    <a:pt x="0" y="0"/>
                  </a:moveTo>
                  <a:lnTo>
                    <a:pt x="613250" y="0"/>
                  </a:lnTo>
                  <a:lnTo>
                    <a:pt x="613250" y="1405738"/>
                  </a:lnTo>
                  <a:lnTo>
                    <a:pt x="0" y="1405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6392141" y="3646868"/>
            <a:ext cx="1895859" cy="6770927"/>
          </a:xfrm>
          <a:custGeom>
            <a:avLst/>
            <a:gdLst/>
            <a:ahLst/>
            <a:cxnLst/>
            <a:rect r="r" b="b" t="t" l="l"/>
            <a:pathLst>
              <a:path h="6770927" w="1895859">
                <a:moveTo>
                  <a:pt x="0" y="0"/>
                </a:moveTo>
                <a:lnTo>
                  <a:pt x="1895859" y="0"/>
                </a:lnTo>
                <a:lnTo>
                  <a:pt x="1895859" y="6770927"/>
                </a:lnTo>
                <a:lnTo>
                  <a:pt x="0" y="67709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05061" y="6901987"/>
            <a:ext cx="2379378" cy="2099801"/>
          </a:xfrm>
          <a:custGeom>
            <a:avLst/>
            <a:gdLst/>
            <a:ahLst/>
            <a:cxnLst/>
            <a:rect r="r" b="b" t="t" l="l"/>
            <a:pathLst>
              <a:path h="2099801" w="2379378">
                <a:moveTo>
                  <a:pt x="0" y="0"/>
                </a:moveTo>
                <a:lnTo>
                  <a:pt x="2379378" y="0"/>
                </a:lnTo>
                <a:lnTo>
                  <a:pt x="2379378" y="2099801"/>
                </a:lnTo>
                <a:lnTo>
                  <a:pt x="0" y="20998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3786624"/>
            <a:ext cx="1884661" cy="188466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155691" y="1486857"/>
            <a:ext cx="3251210" cy="1117234"/>
          </a:xfrm>
          <a:custGeom>
            <a:avLst/>
            <a:gdLst/>
            <a:ahLst/>
            <a:cxnLst/>
            <a:rect r="r" b="b" t="t" l="l"/>
            <a:pathLst>
              <a:path h="1117234" w="3251210">
                <a:moveTo>
                  <a:pt x="0" y="0"/>
                </a:moveTo>
                <a:lnTo>
                  <a:pt x="3251210" y="0"/>
                </a:lnTo>
                <a:lnTo>
                  <a:pt x="3251210" y="1117234"/>
                </a:lnTo>
                <a:lnTo>
                  <a:pt x="0" y="11172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68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1280179" y="928240"/>
            <a:ext cx="3251210" cy="1117234"/>
          </a:xfrm>
          <a:custGeom>
            <a:avLst/>
            <a:gdLst/>
            <a:ahLst/>
            <a:cxnLst/>
            <a:rect r="r" b="b" t="t" l="l"/>
            <a:pathLst>
              <a:path h="1117234" w="3251210">
                <a:moveTo>
                  <a:pt x="0" y="0"/>
                </a:moveTo>
                <a:lnTo>
                  <a:pt x="3251210" y="0"/>
                </a:lnTo>
                <a:lnTo>
                  <a:pt x="3251210" y="1117234"/>
                </a:lnTo>
                <a:lnTo>
                  <a:pt x="0" y="11172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68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636070" y="4552940"/>
            <a:ext cx="2554583" cy="877848"/>
          </a:xfrm>
          <a:custGeom>
            <a:avLst/>
            <a:gdLst/>
            <a:ahLst/>
            <a:cxnLst/>
            <a:rect r="r" b="b" t="t" l="l"/>
            <a:pathLst>
              <a:path h="877848" w="2554583">
                <a:moveTo>
                  <a:pt x="0" y="0"/>
                </a:moveTo>
                <a:lnTo>
                  <a:pt x="2554583" y="0"/>
                </a:lnTo>
                <a:lnTo>
                  <a:pt x="2554583" y="877847"/>
                </a:lnTo>
                <a:lnTo>
                  <a:pt x="0" y="8778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4096840" y="1028700"/>
            <a:ext cx="2697579" cy="2570057"/>
          </a:xfrm>
          <a:custGeom>
            <a:avLst/>
            <a:gdLst/>
            <a:ahLst/>
            <a:cxnLst/>
            <a:rect r="r" b="b" t="t" l="l"/>
            <a:pathLst>
              <a:path h="2570057" w="2697579">
                <a:moveTo>
                  <a:pt x="0" y="0"/>
                </a:moveTo>
                <a:lnTo>
                  <a:pt x="2697579" y="0"/>
                </a:lnTo>
                <a:lnTo>
                  <a:pt x="2697579" y="2570057"/>
                </a:lnTo>
                <a:lnTo>
                  <a:pt x="0" y="25700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93322" y="1009102"/>
            <a:ext cx="20537032" cy="9687137"/>
          </a:xfrm>
          <a:custGeom>
            <a:avLst/>
            <a:gdLst/>
            <a:ahLst/>
            <a:cxnLst/>
            <a:rect r="r" b="b" t="t" l="l"/>
            <a:pathLst>
              <a:path h="9687137" w="20537032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1570019" y="9186703"/>
            <a:ext cx="21205933" cy="7805667"/>
            <a:chOff x="0" y="0"/>
            <a:chExt cx="5585102" cy="20558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85102" cy="2055813"/>
            </a:xfrm>
            <a:custGeom>
              <a:avLst/>
              <a:gdLst/>
              <a:ahLst/>
              <a:cxnLst/>
              <a:rect r="r" b="b" t="t" l="l"/>
              <a:pathLst>
                <a:path h="2055813" w="5585102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16784">
            <a:off x="-3359782" y="3934708"/>
            <a:ext cx="14344406" cy="7805667"/>
            <a:chOff x="0" y="0"/>
            <a:chExt cx="3777951" cy="20558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77951" cy="2055813"/>
            </a:xfrm>
            <a:custGeom>
              <a:avLst/>
              <a:gdLst/>
              <a:ahLst/>
              <a:cxnLst/>
              <a:rect r="r" b="b" t="t" l="l"/>
              <a:pathLst>
                <a:path h="2055813" w="3777951">
                  <a:moveTo>
                    <a:pt x="0" y="0"/>
                  </a:moveTo>
                  <a:lnTo>
                    <a:pt x="3777951" y="0"/>
                  </a:lnTo>
                  <a:lnTo>
                    <a:pt x="3777951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3777951" cy="2065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15822" y="4223117"/>
            <a:ext cx="8951991" cy="1001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6631" y="5046009"/>
            <a:ext cx="9891182" cy="565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5"/>
              </a:lnSpc>
            </a:pPr>
            <a:r>
              <a:rPr lang="en-US" sz="230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Welcome to our presentation on the Uber data analysis project using Power BI.</a:t>
            </a:r>
          </a:p>
          <a:p>
            <a:pPr algn="l">
              <a:lnSpc>
                <a:spcPts val="3795"/>
              </a:lnSpc>
            </a:pPr>
            <a:r>
              <a:rPr lang="en-US" sz="230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leverages data visualization and analytics to uncover valuable insights into Uber's operations, trends, and performance metrics.</a:t>
            </a:r>
          </a:p>
          <a:p>
            <a:pPr algn="l">
              <a:lnSpc>
                <a:spcPts val="3795"/>
              </a:lnSpc>
            </a:pPr>
            <a:r>
              <a:rPr lang="en-US" sz="230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presentation, we will: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795"/>
              </a:lnSpc>
              <a:buFont typeface="Arial"/>
              <a:buChar char="•"/>
            </a:pPr>
            <a:r>
              <a:rPr lang="en-US" sz="230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 how Power BI has been utilized to analyze and interpret Uber's data.</a:t>
            </a:r>
          </a:p>
          <a:p>
            <a:pPr algn="l" marL="496571" indent="-248285" lvl="1">
              <a:lnSpc>
                <a:spcPts val="3795"/>
              </a:lnSpc>
              <a:buFont typeface="Arial"/>
              <a:buChar char="•"/>
            </a:pPr>
            <a:r>
              <a:rPr lang="en-US" sz="230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Highlight key findings, trends, and actionable insights derived from the dataset.</a:t>
            </a:r>
          </a:p>
          <a:p>
            <a:pPr algn="l" marL="496571" indent="-248285" lvl="1">
              <a:lnSpc>
                <a:spcPts val="3795"/>
              </a:lnSpc>
              <a:buFont typeface="Arial"/>
              <a:buChar char="•"/>
            </a:pPr>
            <a:r>
              <a:rPr lang="en-US" sz="230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Demonstrate the power of data visualization in making informed business decisions.</a:t>
            </a:r>
          </a:p>
          <a:p>
            <a:pPr algn="l">
              <a:lnSpc>
                <a:spcPts val="3795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808260" y="7861278"/>
            <a:ext cx="4210557" cy="2231750"/>
          </a:xfrm>
          <a:custGeom>
            <a:avLst/>
            <a:gdLst/>
            <a:ahLst/>
            <a:cxnLst/>
            <a:rect r="r" b="b" t="t" l="l"/>
            <a:pathLst>
              <a:path h="2231750" w="4210557">
                <a:moveTo>
                  <a:pt x="0" y="0"/>
                </a:moveTo>
                <a:lnTo>
                  <a:pt x="4210558" y="0"/>
                </a:lnTo>
                <a:lnTo>
                  <a:pt x="4210558" y="2231750"/>
                </a:lnTo>
                <a:lnTo>
                  <a:pt x="0" y="223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0631" b="-3472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95314" y="1028700"/>
            <a:ext cx="10135954" cy="14077714"/>
          </a:xfrm>
          <a:custGeom>
            <a:avLst/>
            <a:gdLst/>
            <a:ahLst/>
            <a:cxnLst/>
            <a:rect r="r" b="b" t="t" l="l"/>
            <a:pathLst>
              <a:path h="14077714" w="10135954">
                <a:moveTo>
                  <a:pt x="0" y="0"/>
                </a:moveTo>
                <a:lnTo>
                  <a:pt x="10135954" y="0"/>
                </a:lnTo>
                <a:lnTo>
                  <a:pt x="10135954" y="14077714"/>
                </a:lnTo>
                <a:lnTo>
                  <a:pt x="0" y="14077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386822" y="1009102"/>
            <a:ext cx="1884661" cy="188466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812422" y="1743009"/>
            <a:ext cx="2908940" cy="999618"/>
          </a:xfrm>
          <a:custGeom>
            <a:avLst/>
            <a:gdLst/>
            <a:ahLst/>
            <a:cxnLst/>
            <a:rect r="r" b="b" t="t" l="l"/>
            <a:pathLst>
              <a:path h="999618" w="2908940">
                <a:moveTo>
                  <a:pt x="0" y="0"/>
                </a:moveTo>
                <a:lnTo>
                  <a:pt x="2908940" y="0"/>
                </a:lnTo>
                <a:lnTo>
                  <a:pt x="2908940" y="999617"/>
                </a:lnTo>
                <a:lnTo>
                  <a:pt x="0" y="9996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-1904670" y="1082495"/>
            <a:ext cx="4157352" cy="1428617"/>
          </a:xfrm>
          <a:custGeom>
            <a:avLst/>
            <a:gdLst/>
            <a:ahLst/>
            <a:cxnLst/>
            <a:rect r="r" b="b" t="t" l="l"/>
            <a:pathLst>
              <a:path h="1428617" w="4157352">
                <a:moveTo>
                  <a:pt x="0" y="0"/>
                </a:moveTo>
                <a:lnTo>
                  <a:pt x="4157352" y="0"/>
                </a:lnTo>
                <a:lnTo>
                  <a:pt x="4157352" y="1428618"/>
                </a:lnTo>
                <a:lnTo>
                  <a:pt x="0" y="14286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2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8772609" y="13021"/>
            <a:ext cx="2340436" cy="2229797"/>
          </a:xfrm>
          <a:custGeom>
            <a:avLst/>
            <a:gdLst/>
            <a:ahLst/>
            <a:cxnLst/>
            <a:rect r="r" b="b" t="t" l="l"/>
            <a:pathLst>
              <a:path h="2229797" w="2340436">
                <a:moveTo>
                  <a:pt x="0" y="0"/>
                </a:moveTo>
                <a:lnTo>
                  <a:pt x="2340436" y="0"/>
                </a:lnTo>
                <a:lnTo>
                  <a:pt x="2340436" y="2229797"/>
                </a:lnTo>
                <a:lnTo>
                  <a:pt x="0" y="22297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340979" y="1009102"/>
            <a:ext cx="3153076" cy="3004021"/>
          </a:xfrm>
          <a:custGeom>
            <a:avLst/>
            <a:gdLst/>
            <a:ahLst/>
            <a:cxnLst/>
            <a:rect r="r" b="b" t="t" l="l"/>
            <a:pathLst>
              <a:path h="3004021" w="3153076">
                <a:moveTo>
                  <a:pt x="0" y="0"/>
                </a:moveTo>
                <a:lnTo>
                  <a:pt x="3153076" y="0"/>
                </a:lnTo>
                <a:lnTo>
                  <a:pt x="3153076" y="3004021"/>
                </a:lnTo>
                <a:lnTo>
                  <a:pt x="0" y="30040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703701" y="1404954"/>
            <a:ext cx="20537032" cy="9687137"/>
          </a:xfrm>
          <a:custGeom>
            <a:avLst/>
            <a:gdLst/>
            <a:ahLst/>
            <a:cxnLst/>
            <a:rect r="r" b="b" t="t" l="l"/>
            <a:pathLst>
              <a:path h="9687137" w="20537032">
                <a:moveTo>
                  <a:pt x="20537031" y="0"/>
                </a:moveTo>
                <a:lnTo>
                  <a:pt x="0" y="0"/>
                </a:lnTo>
                <a:lnTo>
                  <a:pt x="0" y="9687137"/>
                </a:lnTo>
                <a:lnTo>
                  <a:pt x="20537031" y="9687137"/>
                </a:lnTo>
                <a:lnTo>
                  <a:pt x="205370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9040819" y="883948"/>
            <a:ext cx="1884661" cy="18846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430930" y="1674205"/>
            <a:ext cx="2908940" cy="999618"/>
          </a:xfrm>
          <a:custGeom>
            <a:avLst/>
            <a:gdLst/>
            <a:ahLst/>
            <a:cxnLst/>
            <a:rect r="r" b="b" t="t" l="l"/>
            <a:pathLst>
              <a:path h="999618" w="2908940">
                <a:moveTo>
                  <a:pt x="0" y="0"/>
                </a:moveTo>
                <a:lnTo>
                  <a:pt x="2908941" y="0"/>
                </a:lnTo>
                <a:lnTo>
                  <a:pt x="2908941" y="999617"/>
                </a:lnTo>
                <a:lnTo>
                  <a:pt x="0" y="999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-1562147" y="8894357"/>
            <a:ext cx="21205933" cy="7805667"/>
            <a:chOff x="0" y="0"/>
            <a:chExt cx="5585102" cy="20558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85102" cy="2055813"/>
            </a:xfrm>
            <a:custGeom>
              <a:avLst/>
              <a:gdLst/>
              <a:ahLst/>
              <a:cxnLst/>
              <a:rect r="r" b="b" t="t" l="l"/>
              <a:pathLst>
                <a:path h="2055813" w="5585102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604928" y="9140327"/>
            <a:ext cx="8290993" cy="730137"/>
            <a:chOff x="0" y="0"/>
            <a:chExt cx="2183636" cy="1923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83636" cy="192300"/>
            </a:xfrm>
            <a:custGeom>
              <a:avLst/>
              <a:gdLst/>
              <a:ahLst/>
              <a:cxnLst/>
              <a:rect r="r" b="b" t="t" l="l"/>
              <a:pathLst>
                <a:path h="192300" w="2183636">
                  <a:moveTo>
                    <a:pt x="1091818" y="0"/>
                  </a:moveTo>
                  <a:cubicBezTo>
                    <a:pt x="488824" y="0"/>
                    <a:pt x="0" y="43048"/>
                    <a:pt x="0" y="96150"/>
                  </a:cubicBezTo>
                  <a:cubicBezTo>
                    <a:pt x="0" y="149252"/>
                    <a:pt x="488824" y="192300"/>
                    <a:pt x="1091818" y="192300"/>
                  </a:cubicBezTo>
                  <a:cubicBezTo>
                    <a:pt x="1694812" y="192300"/>
                    <a:pt x="2183636" y="149252"/>
                    <a:pt x="2183636" y="96150"/>
                  </a:cubicBezTo>
                  <a:cubicBezTo>
                    <a:pt x="2183636" y="43048"/>
                    <a:pt x="1694812" y="0"/>
                    <a:pt x="1091818" y="0"/>
                  </a:cubicBezTo>
                  <a:close/>
                </a:path>
              </a:pathLst>
            </a:custGeom>
            <a:solidFill>
              <a:srgbClr val="05402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204716" y="8503"/>
              <a:ext cx="1774204" cy="165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2972145" y="9657558"/>
            <a:ext cx="8290993" cy="730137"/>
            <a:chOff x="0" y="0"/>
            <a:chExt cx="2183636" cy="1923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83636" cy="192300"/>
            </a:xfrm>
            <a:custGeom>
              <a:avLst/>
              <a:gdLst/>
              <a:ahLst/>
              <a:cxnLst/>
              <a:rect r="r" b="b" t="t" l="l"/>
              <a:pathLst>
                <a:path h="192300" w="2183636">
                  <a:moveTo>
                    <a:pt x="1091818" y="0"/>
                  </a:moveTo>
                  <a:cubicBezTo>
                    <a:pt x="488824" y="0"/>
                    <a:pt x="0" y="43048"/>
                    <a:pt x="0" y="96150"/>
                  </a:cubicBezTo>
                  <a:cubicBezTo>
                    <a:pt x="0" y="149252"/>
                    <a:pt x="488824" y="192300"/>
                    <a:pt x="1091818" y="192300"/>
                  </a:cubicBezTo>
                  <a:cubicBezTo>
                    <a:pt x="1694812" y="192300"/>
                    <a:pt x="2183636" y="149252"/>
                    <a:pt x="2183636" y="96150"/>
                  </a:cubicBezTo>
                  <a:cubicBezTo>
                    <a:pt x="2183636" y="43048"/>
                    <a:pt x="1694812" y="0"/>
                    <a:pt x="1091818" y="0"/>
                  </a:cubicBezTo>
                  <a:close/>
                </a:path>
              </a:pathLst>
            </a:custGeom>
            <a:solidFill>
              <a:srgbClr val="05402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204716" y="8503"/>
              <a:ext cx="1774204" cy="165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172334" y="6890807"/>
            <a:ext cx="6823825" cy="2766751"/>
          </a:xfrm>
          <a:custGeom>
            <a:avLst/>
            <a:gdLst/>
            <a:ahLst/>
            <a:cxnLst/>
            <a:rect r="r" b="b" t="t" l="l"/>
            <a:pathLst>
              <a:path h="2766751" w="6823825">
                <a:moveTo>
                  <a:pt x="0" y="0"/>
                </a:moveTo>
                <a:lnTo>
                  <a:pt x="6823825" y="0"/>
                </a:lnTo>
                <a:lnTo>
                  <a:pt x="6823825" y="2766751"/>
                </a:lnTo>
                <a:lnTo>
                  <a:pt x="0" y="27667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-2332031" y="6248523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7315200" y="0"/>
                </a:moveTo>
                <a:lnTo>
                  <a:pt x="0" y="0"/>
                </a:lnTo>
                <a:lnTo>
                  <a:pt x="0" y="3883706"/>
                </a:lnTo>
                <a:lnTo>
                  <a:pt x="7315200" y="388370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937471" y="4611864"/>
            <a:ext cx="1895859" cy="6770927"/>
          </a:xfrm>
          <a:custGeom>
            <a:avLst/>
            <a:gdLst/>
            <a:ahLst/>
            <a:cxnLst/>
            <a:rect r="r" b="b" t="t" l="l"/>
            <a:pathLst>
              <a:path h="6770927" w="1895859">
                <a:moveTo>
                  <a:pt x="0" y="0"/>
                </a:moveTo>
                <a:lnTo>
                  <a:pt x="1895859" y="0"/>
                </a:lnTo>
                <a:lnTo>
                  <a:pt x="1895859" y="6770926"/>
                </a:lnTo>
                <a:lnTo>
                  <a:pt x="0" y="67709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1161741" y="883948"/>
            <a:ext cx="2908940" cy="999618"/>
          </a:xfrm>
          <a:custGeom>
            <a:avLst/>
            <a:gdLst/>
            <a:ahLst/>
            <a:cxnLst/>
            <a:rect r="r" b="b" t="t" l="l"/>
            <a:pathLst>
              <a:path h="999618" w="2908940">
                <a:moveTo>
                  <a:pt x="0" y="0"/>
                </a:moveTo>
                <a:lnTo>
                  <a:pt x="2908941" y="0"/>
                </a:lnTo>
                <a:lnTo>
                  <a:pt x="2908941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7451355" y="4486176"/>
            <a:ext cx="2226919" cy="2121647"/>
          </a:xfrm>
          <a:custGeom>
            <a:avLst/>
            <a:gdLst/>
            <a:ahLst/>
            <a:cxnLst/>
            <a:rect r="r" b="b" t="t" l="l"/>
            <a:pathLst>
              <a:path h="2121647" w="2226919">
                <a:moveTo>
                  <a:pt x="0" y="0"/>
                </a:moveTo>
                <a:lnTo>
                  <a:pt x="2226919" y="0"/>
                </a:lnTo>
                <a:lnTo>
                  <a:pt x="2226919" y="2121646"/>
                </a:lnTo>
                <a:lnTo>
                  <a:pt x="0" y="21216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021626" y="1674205"/>
            <a:ext cx="14038386" cy="5568093"/>
          </a:xfrm>
          <a:custGeom>
            <a:avLst/>
            <a:gdLst/>
            <a:ahLst/>
            <a:cxnLst/>
            <a:rect r="r" b="b" t="t" l="l"/>
            <a:pathLst>
              <a:path h="5568093" w="14038386">
                <a:moveTo>
                  <a:pt x="0" y="0"/>
                </a:moveTo>
                <a:lnTo>
                  <a:pt x="14038386" y="0"/>
                </a:lnTo>
                <a:lnTo>
                  <a:pt x="14038386" y="5568093"/>
                </a:lnTo>
                <a:lnTo>
                  <a:pt x="0" y="556809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4287" t="-43578" r="-60199" b="-89693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28700" y="523010"/>
            <a:ext cx="16230600" cy="752475"/>
            <a:chOff x="0" y="0"/>
            <a:chExt cx="4274726" cy="19818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274726" cy="198183"/>
            </a:xfrm>
            <a:custGeom>
              <a:avLst/>
              <a:gdLst/>
              <a:ahLst/>
              <a:cxnLst/>
              <a:rect r="r" b="b" t="t" l="l"/>
              <a:pathLst>
                <a:path h="19818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98183"/>
                  </a:lnTo>
                  <a:lnTo>
                    <a:pt x="0" y="198183"/>
                  </a:lnTo>
                  <a:close/>
                </a:path>
              </a:pathLst>
            </a:custGeom>
            <a:solidFill>
              <a:srgbClr val="20212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4274726" cy="207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7532370"/>
            <a:ext cx="16230600" cy="1725930"/>
            <a:chOff x="0" y="0"/>
            <a:chExt cx="4274726" cy="45456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274726" cy="454566"/>
            </a:xfrm>
            <a:custGeom>
              <a:avLst/>
              <a:gdLst/>
              <a:ahLst/>
              <a:cxnLst/>
              <a:rect r="r" b="b" t="t" l="l"/>
              <a:pathLst>
                <a:path h="454566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454566"/>
                  </a:lnTo>
                  <a:lnTo>
                    <a:pt x="0" y="454566"/>
                  </a:lnTo>
                  <a:close/>
                </a:path>
              </a:pathLst>
            </a:custGeom>
            <a:solidFill>
              <a:srgbClr val="20212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4274726" cy="52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Conclusion: </a:t>
              </a:r>
              <a:r>
                <a:rPr lang="en-US" sz="29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Yearly Trend Analysis: The fare amounts show a steady increase from 2010 to 2013, peaking in 2013. However, there is a significant drop in 2014, indicating a potential market shift or operational challenge.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28700" y="408710"/>
            <a:ext cx="16230600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9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1.1 What are the fare trends based on year?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604692" y="709350"/>
            <a:ext cx="20537032" cy="9687137"/>
          </a:xfrm>
          <a:custGeom>
            <a:avLst/>
            <a:gdLst/>
            <a:ahLst/>
            <a:cxnLst/>
            <a:rect r="r" b="b" t="t" l="l"/>
            <a:pathLst>
              <a:path h="9687137" w="20537032">
                <a:moveTo>
                  <a:pt x="20537032" y="0"/>
                </a:moveTo>
                <a:lnTo>
                  <a:pt x="0" y="0"/>
                </a:lnTo>
                <a:lnTo>
                  <a:pt x="0" y="9687137"/>
                </a:lnTo>
                <a:lnTo>
                  <a:pt x="20537032" y="9687137"/>
                </a:lnTo>
                <a:lnTo>
                  <a:pt x="205370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126165">
            <a:off x="-1562147" y="8712413"/>
            <a:ext cx="21205933" cy="2708175"/>
            <a:chOff x="0" y="0"/>
            <a:chExt cx="5585102" cy="713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85102" cy="713264"/>
            </a:xfrm>
            <a:custGeom>
              <a:avLst/>
              <a:gdLst/>
              <a:ahLst/>
              <a:cxnLst/>
              <a:rect r="r" b="b" t="t" l="l"/>
              <a:pathLst>
                <a:path h="713264" w="5585102">
                  <a:moveTo>
                    <a:pt x="0" y="0"/>
                  </a:moveTo>
                  <a:lnTo>
                    <a:pt x="5585102" y="0"/>
                  </a:lnTo>
                  <a:lnTo>
                    <a:pt x="5585102" y="713264"/>
                  </a:lnTo>
                  <a:lnTo>
                    <a:pt x="0" y="713264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5585102" cy="722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804830" y="1385315"/>
            <a:ext cx="2908940" cy="999618"/>
          </a:xfrm>
          <a:custGeom>
            <a:avLst/>
            <a:gdLst/>
            <a:ahLst/>
            <a:cxnLst/>
            <a:rect r="r" b="b" t="t" l="l"/>
            <a:pathLst>
              <a:path h="999618" w="2908940">
                <a:moveTo>
                  <a:pt x="0" y="0"/>
                </a:moveTo>
                <a:lnTo>
                  <a:pt x="2908940" y="0"/>
                </a:lnTo>
                <a:lnTo>
                  <a:pt x="2908940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394543" y="1028700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0" y="0"/>
                </a:moveTo>
                <a:lnTo>
                  <a:pt x="4318969" y="0"/>
                </a:lnTo>
                <a:lnTo>
                  <a:pt x="4318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6050" y="6813421"/>
            <a:ext cx="3461151" cy="3054465"/>
          </a:xfrm>
          <a:custGeom>
            <a:avLst/>
            <a:gdLst/>
            <a:ahLst/>
            <a:cxnLst/>
            <a:rect r="r" b="b" t="t" l="l"/>
            <a:pathLst>
              <a:path h="3054465" w="3461151">
                <a:moveTo>
                  <a:pt x="0" y="0"/>
                </a:moveTo>
                <a:lnTo>
                  <a:pt x="3461150" y="0"/>
                </a:lnTo>
                <a:lnTo>
                  <a:pt x="3461150" y="3054466"/>
                </a:lnTo>
                <a:lnTo>
                  <a:pt x="0" y="30544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14563" y="3086100"/>
            <a:ext cx="4300678" cy="8925936"/>
          </a:xfrm>
          <a:custGeom>
            <a:avLst/>
            <a:gdLst/>
            <a:ahLst/>
            <a:cxnLst/>
            <a:rect r="r" b="b" t="t" l="l"/>
            <a:pathLst>
              <a:path h="8925936" w="4300678">
                <a:moveTo>
                  <a:pt x="0" y="0"/>
                </a:moveTo>
                <a:lnTo>
                  <a:pt x="4300679" y="0"/>
                </a:lnTo>
                <a:lnTo>
                  <a:pt x="4300679" y="8925936"/>
                </a:lnTo>
                <a:lnTo>
                  <a:pt x="0" y="89259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5428648"/>
            <a:ext cx="889473" cy="88947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97086" y="5643624"/>
            <a:ext cx="1388635" cy="477185"/>
          </a:xfrm>
          <a:custGeom>
            <a:avLst/>
            <a:gdLst/>
            <a:ahLst/>
            <a:cxnLst/>
            <a:rect r="r" b="b" t="t" l="l"/>
            <a:pathLst>
              <a:path h="477185" w="1388635">
                <a:moveTo>
                  <a:pt x="0" y="0"/>
                </a:moveTo>
                <a:lnTo>
                  <a:pt x="1388635" y="0"/>
                </a:lnTo>
                <a:lnTo>
                  <a:pt x="1388635" y="477185"/>
                </a:lnTo>
                <a:lnTo>
                  <a:pt x="0" y="477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957458" y="2057274"/>
            <a:ext cx="16373084" cy="4995969"/>
          </a:xfrm>
          <a:custGeom>
            <a:avLst/>
            <a:gdLst/>
            <a:ahLst/>
            <a:cxnLst/>
            <a:rect r="r" b="b" t="t" l="l"/>
            <a:pathLst>
              <a:path h="4995969" w="16373084">
                <a:moveTo>
                  <a:pt x="0" y="0"/>
                </a:moveTo>
                <a:lnTo>
                  <a:pt x="16373084" y="0"/>
                </a:lnTo>
                <a:lnTo>
                  <a:pt x="16373084" y="4995968"/>
                </a:lnTo>
                <a:lnTo>
                  <a:pt x="0" y="49959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514" t="-56466" r="-59538" b="-145958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57458" y="482242"/>
            <a:ext cx="16373084" cy="979200"/>
            <a:chOff x="0" y="0"/>
            <a:chExt cx="4312252" cy="25789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312252" cy="257896"/>
            </a:xfrm>
            <a:custGeom>
              <a:avLst/>
              <a:gdLst/>
              <a:ahLst/>
              <a:cxnLst/>
              <a:rect r="r" b="b" t="t" l="l"/>
              <a:pathLst>
                <a:path h="257896" w="4312252">
                  <a:moveTo>
                    <a:pt x="0" y="0"/>
                  </a:moveTo>
                  <a:lnTo>
                    <a:pt x="4312252" y="0"/>
                  </a:lnTo>
                  <a:lnTo>
                    <a:pt x="4312252" y="257896"/>
                  </a:lnTo>
                  <a:lnTo>
                    <a:pt x="0" y="25789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4312252" cy="267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99942" y="7473588"/>
            <a:ext cx="16159358" cy="1701390"/>
            <a:chOff x="0" y="0"/>
            <a:chExt cx="4255963" cy="4481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255963" cy="448103"/>
            </a:xfrm>
            <a:custGeom>
              <a:avLst/>
              <a:gdLst/>
              <a:ahLst/>
              <a:cxnLst/>
              <a:rect r="r" b="b" t="t" l="l"/>
              <a:pathLst>
                <a:path h="448103" w="4255963">
                  <a:moveTo>
                    <a:pt x="0" y="0"/>
                  </a:moveTo>
                  <a:lnTo>
                    <a:pt x="4255963" y="0"/>
                  </a:lnTo>
                  <a:lnTo>
                    <a:pt x="4255963" y="448103"/>
                  </a:lnTo>
                  <a:lnTo>
                    <a:pt x="0" y="448103"/>
                  </a:lnTo>
                  <a:close/>
                </a:path>
              </a:pathLst>
            </a:custGeom>
            <a:solidFill>
              <a:srgbClr val="281C1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4255963" cy="457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99942" y="420042"/>
            <a:ext cx="16230600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1.2 What are the fare trends based on months?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4321" y="7584750"/>
            <a:ext cx="16301842" cy="1492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5"/>
              </a:lnSpc>
              <a:spcBef>
                <a:spcPct val="0"/>
              </a:spcBef>
            </a:pPr>
            <a:r>
              <a:rPr lang="en-US" b="true" sz="31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Conclusion: </a:t>
            </a:r>
            <a:r>
              <a:rPr lang="en-US" sz="31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The fare trends fluctuate throughout the year, with a noticeable peak in May, followed by a decline in the summer months (June and July) before stabilizing towards the end of the year.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287865" y="1611741"/>
            <a:ext cx="19837548" cy="9357196"/>
          </a:xfrm>
          <a:custGeom>
            <a:avLst/>
            <a:gdLst/>
            <a:ahLst/>
            <a:cxnLst/>
            <a:rect r="r" b="b" t="t" l="l"/>
            <a:pathLst>
              <a:path h="9357196" w="19837548">
                <a:moveTo>
                  <a:pt x="19837548" y="0"/>
                </a:moveTo>
                <a:lnTo>
                  <a:pt x="0" y="0"/>
                </a:lnTo>
                <a:lnTo>
                  <a:pt x="0" y="9357197"/>
                </a:lnTo>
                <a:lnTo>
                  <a:pt x="19837548" y="9357197"/>
                </a:lnTo>
                <a:lnTo>
                  <a:pt x="198375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3269318" y="8183743"/>
            <a:ext cx="23083973" cy="2434310"/>
          </a:xfrm>
          <a:custGeom>
            <a:avLst/>
            <a:gdLst/>
            <a:ahLst/>
            <a:cxnLst/>
            <a:rect r="r" b="b" t="t" l="l"/>
            <a:pathLst>
              <a:path h="2434310" w="23083973">
                <a:moveTo>
                  <a:pt x="0" y="0"/>
                </a:moveTo>
                <a:lnTo>
                  <a:pt x="23083974" y="0"/>
                </a:lnTo>
                <a:lnTo>
                  <a:pt x="23083974" y="2434310"/>
                </a:lnTo>
                <a:lnTo>
                  <a:pt x="0" y="2434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72669" y="6096305"/>
            <a:ext cx="9123841" cy="3433882"/>
          </a:xfrm>
          <a:custGeom>
            <a:avLst/>
            <a:gdLst/>
            <a:ahLst/>
            <a:cxnLst/>
            <a:rect r="r" b="b" t="t" l="l"/>
            <a:pathLst>
              <a:path h="3433882" w="9123841">
                <a:moveTo>
                  <a:pt x="0" y="0"/>
                </a:moveTo>
                <a:lnTo>
                  <a:pt x="9123841" y="0"/>
                </a:lnTo>
                <a:lnTo>
                  <a:pt x="9123841" y="3433882"/>
                </a:lnTo>
                <a:lnTo>
                  <a:pt x="0" y="34338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28700" y="7229580"/>
            <a:ext cx="5997594" cy="1908325"/>
          </a:xfrm>
          <a:custGeom>
            <a:avLst/>
            <a:gdLst/>
            <a:ahLst/>
            <a:cxnLst/>
            <a:rect r="r" b="b" t="t" l="l"/>
            <a:pathLst>
              <a:path h="1908325" w="5997594">
                <a:moveTo>
                  <a:pt x="5997594" y="0"/>
                </a:moveTo>
                <a:lnTo>
                  <a:pt x="0" y="0"/>
                </a:lnTo>
                <a:lnTo>
                  <a:pt x="0" y="1908326"/>
                </a:lnTo>
                <a:lnTo>
                  <a:pt x="5997594" y="1908326"/>
                </a:lnTo>
                <a:lnTo>
                  <a:pt x="599759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41144" y="7389443"/>
            <a:ext cx="481877" cy="1104595"/>
          </a:xfrm>
          <a:custGeom>
            <a:avLst/>
            <a:gdLst/>
            <a:ahLst/>
            <a:cxnLst/>
            <a:rect r="r" b="b" t="t" l="l"/>
            <a:pathLst>
              <a:path h="1104595" w="481877">
                <a:moveTo>
                  <a:pt x="0" y="0"/>
                </a:moveTo>
                <a:lnTo>
                  <a:pt x="481877" y="0"/>
                </a:lnTo>
                <a:lnTo>
                  <a:pt x="481877" y="1104595"/>
                </a:lnTo>
                <a:lnTo>
                  <a:pt x="0" y="1104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21389" y="8115958"/>
            <a:ext cx="229458" cy="525982"/>
          </a:xfrm>
          <a:custGeom>
            <a:avLst/>
            <a:gdLst/>
            <a:ahLst/>
            <a:cxnLst/>
            <a:rect r="r" b="b" t="t" l="l"/>
            <a:pathLst>
              <a:path h="525982" w="229458">
                <a:moveTo>
                  <a:pt x="0" y="0"/>
                </a:moveTo>
                <a:lnTo>
                  <a:pt x="229459" y="0"/>
                </a:lnTo>
                <a:lnTo>
                  <a:pt x="229459" y="525982"/>
                </a:lnTo>
                <a:lnTo>
                  <a:pt x="0" y="5259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05705" y="4704717"/>
            <a:ext cx="2553761" cy="877565"/>
          </a:xfrm>
          <a:custGeom>
            <a:avLst/>
            <a:gdLst/>
            <a:ahLst/>
            <a:cxnLst/>
            <a:rect r="r" b="b" t="t" l="l"/>
            <a:pathLst>
              <a:path h="877565" w="2553761">
                <a:moveTo>
                  <a:pt x="0" y="0"/>
                </a:moveTo>
                <a:lnTo>
                  <a:pt x="2553762" y="0"/>
                </a:lnTo>
                <a:lnTo>
                  <a:pt x="2553762" y="877566"/>
                </a:lnTo>
                <a:lnTo>
                  <a:pt x="0" y="8775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11370" y="4427782"/>
            <a:ext cx="1895859" cy="6770927"/>
          </a:xfrm>
          <a:custGeom>
            <a:avLst/>
            <a:gdLst/>
            <a:ahLst/>
            <a:cxnLst/>
            <a:rect r="r" b="b" t="t" l="l"/>
            <a:pathLst>
              <a:path h="6770927" w="1895859">
                <a:moveTo>
                  <a:pt x="0" y="0"/>
                </a:moveTo>
                <a:lnTo>
                  <a:pt x="1895860" y="0"/>
                </a:lnTo>
                <a:lnTo>
                  <a:pt x="1895860" y="6770927"/>
                </a:lnTo>
                <a:lnTo>
                  <a:pt x="0" y="67709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867" y="6470799"/>
            <a:ext cx="1323815" cy="4727910"/>
          </a:xfrm>
          <a:custGeom>
            <a:avLst/>
            <a:gdLst/>
            <a:ahLst/>
            <a:cxnLst/>
            <a:rect r="r" b="b" t="t" l="l"/>
            <a:pathLst>
              <a:path h="4727910" w="1323815">
                <a:moveTo>
                  <a:pt x="0" y="0"/>
                </a:moveTo>
                <a:lnTo>
                  <a:pt x="1323814" y="0"/>
                </a:lnTo>
                <a:lnTo>
                  <a:pt x="1323814" y="4727910"/>
                </a:lnTo>
                <a:lnTo>
                  <a:pt x="0" y="472791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125987" y="4704717"/>
            <a:ext cx="3012043" cy="1035048"/>
          </a:xfrm>
          <a:custGeom>
            <a:avLst/>
            <a:gdLst/>
            <a:ahLst/>
            <a:cxnLst/>
            <a:rect r="r" b="b" t="t" l="l"/>
            <a:pathLst>
              <a:path h="1035048" w="3012043">
                <a:moveTo>
                  <a:pt x="0" y="0"/>
                </a:moveTo>
                <a:lnTo>
                  <a:pt x="3012043" y="0"/>
                </a:lnTo>
                <a:lnTo>
                  <a:pt x="3012043" y="1035048"/>
                </a:lnTo>
                <a:lnTo>
                  <a:pt x="0" y="10350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8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6435182" y="4674820"/>
            <a:ext cx="1814925" cy="181492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162055" y="5001271"/>
            <a:ext cx="1962390" cy="674348"/>
          </a:xfrm>
          <a:custGeom>
            <a:avLst/>
            <a:gdLst/>
            <a:ahLst/>
            <a:cxnLst/>
            <a:rect r="r" b="b" t="t" l="l"/>
            <a:pathLst>
              <a:path h="674348" w="1962390">
                <a:moveTo>
                  <a:pt x="0" y="0"/>
                </a:moveTo>
                <a:lnTo>
                  <a:pt x="1962390" y="0"/>
                </a:lnTo>
                <a:lnTo>
                  <a:pt x="1962390" y="674348"/>
                </a:lnTo>
                <a:lnTo>
                  <a:pt x="0" y="6743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7629224" y="5582283"/>
            <a:ext cx="1690775" cy="581012"/>
          </a:xfrm>
          <a:custGeom>
            <a:avLst/>
            <a:gdLst/>
            <a:ahLst/>
            <a:cxnLst/>
            <a:rect r="r" b="b" t="t" l="l"/>
            <a:pathLst>
              <a:path h="581012" w="1690775">
                <a:moveTo>
                  <a:pt x="0" y="0"/>
                </a:moveTo>
                <a:lnTo>
                  <a:pt x="1690775" y="0"/>
                </a:lnTo>
                <a:lnTo>
                  <a:pt x="1690775" y="581011"/>
                </a:lnTo>
                <a:lnTo>
                  <a:pt x="0" y="5810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8797251" y="327723"/>
            <a:ext cx="1809964" cy="1724402"/>
          </a:xfrm>
          <a:custGeom>
            <a:avLst/>
            <a:gdLst/>
            <a:ahLst/>
            <a:cxnLst/>
            <a:rect r="r" b="b" t="t" l="l"/>
            <a:pathLst>
              <a:path h="1724402" w="1809964">
                <a:moveTo>
                  <a:pt x="0" y="0"/>
                </a:moveTo>
                <a:lnTo>
                  <a:pt x="1809964" y="0"/>
                </a:lnTo>
                <a:lnTo>
                  <a:pt x="1809964" y="1724402"/>
                </a:lnTo>
                <a:lnTo>
                  <a:pt x="0" y="17244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2004455"/>
            <a:ext cx="16230600" cy="5993631"/>
          </a:xfrm>
          <a:custGeom>
            <a:avLst/>
            <a:gdLst/>
            <a:ahLst/>
            <a:cxnLst/>
            <a:rect r="r" b="b" t="t" l="l"/>
            <a:pathLst>
              <a:path h="5993631" w="16230600">
                <a:moveTo>
                  <a:pt x="0" y="0"/>
                </a:moveTo>
                <a:lnTo>
                  <a:pt x="16230600" y="0"/>
                </a:lnTo>
                <a:lnTo>
                  <a:pt x="16230600" y="5993631"/>
                </a:lnTo>
                <a:lnTo>
                  <a:pt x="0" y="599363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4899" t="-47142" r="-62003" b="-10709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28700" y="614358"/>
            <a:ext cx="16230600" cy="997383"/>
            <a:chOff x="0" y="0"/>
            <a:chExt cx="4274726" cy="26268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274726" cy="262685"/>
            </a:xfrm>
            <a:custGeom>
              <a:avLst/>
              <a:gdLst/>
              <a:ahLst/>
              <a:cxnLst/>
              <a:rect r="r" b="b" t="t" l="l"/>
              <a:pathLst>
                <a:path h="262685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62685"/>
                  </a:lnTo>
                  <a:lnTo>
                    <a:pt x="0" y="2626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4274726" cy="272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8302886"/>
            <a:ext cx="16230600" cy="1427961"/>
            <a:chOff x="0" y="0"/>
            <a:chExt cx="4274726" cy="37608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274726" cy="376089"/>
            </a:xfrm>
            <a:custGeom>
              <a:avLst/>
              <a:gdLst/>
              <a:ahLst/>
              <a:cxnLst/>
              <a:rect r="r" b="b" t="t" l="l"/>
              <a:pathLst>
                <a:path h="376089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376089"/>
                  </a:lnTo>
                  <a:lnTo>
                    <a:pt x="0" y="37608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4274726" cy="452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8"/>
                </a:lnSpc>
              </a:pPr>
              <a:r>
                <a:rPr lang="en-US" b="true" sz="3299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Conclusion: </a:t>
              </a:r>
              <a:r>
                <a:rPr lang="en-US" sz="32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second quarter (Q2) exhibits the highest fare amounts, aligning with the peak in May. A sharp drop is observed in Q3, with a gradual recovery in Q4</a:t>
              </a:r>
              <a:r>
                <a:rPr lang="en-US" b="true" sz="3299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.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8700" y="531532"/>
            <a:ext cx="16230600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1.3 What are the fare trends based on Quarter?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703701" y="1404954"/>
            <a:ext cx="20537032" cy="9687137"/>
          </a:xfrm>
          <a:custGeom>
            <a:avLst/>
            <a:gdLst/>
            <a:ahLst/>
            <a:cxnLst/>
            <a:rect r="r" b="b" t="t" l="l"/>
            <a:pathLst>
              <a:path h="9687137" w="20537032">
                <a:moveTo>
                  <a:pt x="20537031" y="0"/>
                </a:moveTo>
                <a:lnTo>
                  <a:pt x="0" y="0"/>
                </a:lnTo>
                <a:lnTo>
                  <a:pt x="0" y="9687137"/>
                </a:lnTo>
                <a:lnTo>
                  <a:pt x="20537031" y="9687137"/>
                </a:lnTo>
                <a:lnTo>
                  <a:pt x="205370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128610">
            <a:off x="-3789470" y="-786197"/>
            <a:ext cx="13918805" cy="12829012"/>
            <a:chOff x="0" y="0"/>
            <a:chExt cx="3665858" cy="33788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65858" cy="3378834"/>
            </a:xfrm>
            <a:custGeom>
              <a:avLst/>
              <a:gdLst/>
              <a:ahLst/>
              <a:cxnLst/>
              <a:rect r="r" b="b" t="t" l="l"/>
              <a:pathLst>
                <a:path h="3378834" w="3665858">
                  <a:moveTo>
                    <a:pt x="0" y="0"/>
                  </a:moveTo>
                  <a:lnTo>
                    <a:pt x="3665858" y="0"/>
                  </a:lnTo>
                  <a:lnTo>
                    <a:pt x="3665858" y="3378834"/>
                  </a:lnTo>
                  <a:lnTo>
                    <a:pt x="0" y="33788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3665858" cy="3388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130785" y="-935484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9058" y="787833"/>
            <a:ext cx="1884661" cy="188466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394930" y="7372450"/>
            <a:ext cx="2697579" cy="2570057"/>
          </a:xfrm>
          <a:custGeom>
            <a:avLst/>
            <a:gdLst/>
            <a:ahLst/>
            <a:cxnLst/>
            <a:rect r="r" b="b" t="t" l="l"/>
            <a:pathLst>
              <a:path h="2570057" w="2697579">
                <a:moveTo>
                  <a:pt x="0" y="0"/>
                </a:moveTo>
                <a:lnTo>
                  <a:pt x="2697579" y="0"/>
                </a:lnTo>
                <a:lnTo>
                  <a:pt x="2697579" y="2570057"/>
                </a:lnTo>
                <a:lnTo>
                  <a:pt x="0" y="2570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2347873"/>
            <a:ext cx="16230600" cy="5591254"/>
          </a:xfrm>
          <a:custGeom>
            <a:avLst/>
            <a:gdLst/>
            <a:ahLst/>
            <a:cxnLst/>
            <a:rect r="r" b="b" t="t" l="l"/>
            <a:pathLst>
              <a:path h="5591254" w="16230600">
                <a:moveTo>
                  <a:pt x="0" y="0"/>
                </a:moveTo>
                <a:lnTo>
                  <a:pt x="16230600" y="0"/>
                </a:lnTo>
                <a:lnTo>
                  <a:pt x="16230600" y="5591254"/>
                </a:lnTo>
                <a:lnTo>
                  <a:pt x="0" y="55912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216" t="-51002" r="-59736" b="-11671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787833"/>
            <a:ext cx="16230600" cy="1033047"/>
            <a:chOff x="0" y="0"/>
            <a:chExt cx="4274726" cy="2720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74726" cy="272078"/>
            </a:xfrm>
            <a:custGeom>
              <a:avLst/>
              <a:gdLst/>
              <a:ahLst/>
              <a:cxnLst/>
              <a:rect r="r" b="b" t="t" l="l"/>
              <a:pathLst>
                <a:path h="272078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72078"/>
                  </a:lnTo>
                  <a:lnTo>
                    <a:pt x="0" y="272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274726" cy="281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678881"/>
            <a:ext cx="16230600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1.4 What are the fare trends based on Days?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524983" y="3872364"/>
            <a:ext cx="13876598" cy="6545469"/>
          </a:xfrm>
          <a:custGeom>
            <a:avLst/>
            <a:gdLst/>
            <a:ahLst/>
            <a:cxnLst/>
            <a:rect r="r" b="b" t="t" l="l"/>
            <a:pathLst>
              <a:path h="6545469" w="13876598">
                <a:moveTo>
                  <a:pt x="13876598" y="0"/>
                </a:moveTo>
                <a:lnTo>
                  <a:pt x="0" y="0"/>
                </a:lnTo>
                <a:lnTo>
                  <a:pt x="0" y="6545469"/>
                </a:lnTo>
                <a:lnTo>
                  <a:pt x="13876598" y="6545469"/>
                </a:lnTo>
                <a:lnTo>
                  <a:pt x="138765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1562147" y="9523392"/>
            <a:ext cx="21205933" cy="7805667"/>
            <a:chOff x="0" y="0"/>
            <a:chExt cx="5585102" cy="20558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85102" cy="2055813"/>
            </a:xfrm>
            <a:custGeom>
              <a:avLst/>
              <a:gdLst/>
              <a:ahLst/>
              <a:cxnLst/>
              <a:rect r="r" b="b" t="t" l="l"/>
              <a:pathLst>
                <a:path h="2055813" w="5585102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87493">
            <a:off x="-3694629" y="4504357"/>
            <a:ext cx="14492663" cy="7056540"/>
            <a:chOff x="0" y="0"/>
            <a:chExt cx="3816998" cy="18585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16998" cy="1858513"/>
            </a:xfrm>
            <a:custGeom>
              <a:avLst/>
              <a:gdLst/>
              <a:ahLst/>
              <a:cxnLst/>
              <a:rect r="r" b="b" t="t" l="l"/>
              <a:pathLst>
                <a:path h="1858513" w="3816998">
                  <a:moveTo>
                    <a:pt x="0" y="0"/>
                  </a:moveTo>
                  <a:lnTo>
                    <a:pt x="3816998" y="0"/>
                  </a:lnTo>
                  <a:lnTo>
                    <a:pt x="3816998" y="1858513"/>
                  </a:lnTo>
                  <a:lnTo>
                    <a:pt x="0" y="185851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3816998" cy="1868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250933">
            <a:off x="15542643" y="4832517"/>
            <a:ext cx="3172057" cy="3342205"/>
          </a:xfrm>
          <a:custGeom>
            <a:avLst/>
            <a:gdLst/>
            <a:ahLst/>
            <a:cxnLst/>
            <a:rect r="r" b="b" t="t" l="l"/>
            <a:pathLst>
              <a:path h="3342205" w="3172057">
                <a:moveTo>
                  <a:pt x="0" y="0"/>
                </a:moveTo>
                <a:lnTo>
                  <a:pt x="3172057" y="0"/>
                </a:lnTo>
                <a:lnTo>
                  <a:pt x="3172057" y="3342205"/>
                </a:lnTo>
                <a:lnTo>
                  <a:pt x="0" y="3342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9774350" y="7713153"/>
            <a:ext cx="7484950" cy="2381575"/>
          </a:xfrm>
          <a:custGeom>
            <a:avLst/>
            <a:gdLst/>
            <a:ahLst/>
            <a:cxnLst/>
            <a:rect r="r" b="b" t="t" l="l"/>
            <a:pathLst>
              <a:path h="2381575" w="7484950">
                <a:moveTo>
                  <a:pt x="7484950" y="0"/>
                </a:moveTo>
                <a:lnTo>
                  <a:pt x="0" y="0"/>
                </a:lnTo>
                <a:lnTo>
                  <a:pt x="0" y="2381575"/>
                </a:lnTo>
                <a:lnTo>
                  <a:pt x="7484950" y="2381575"/>
                </a:lnTo>
                <a:lnTo>
                  <a:pt x="748495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134805" y="8819345"/>
            <a:ext cx="286362" cy="656421"/>
          </a:xfrm>
          <a:custGeom>
            <a:avLst/>
            <a:gdLst/>
            <a:ahLst/>
            <a:cxnLst/>
            <a:rect r="r" b="b" t="t" l="l"/>
            <a:pathLst>
              <a:path h="656421" w="286362">
                <a:moveTo>
                  <a:pt x="0" y="0"/>
                </a:moveTo>
                <a:lnTo>
                  <a:pt x="286362" y="0"/>
                </a:lnTo>
                <a:lnTo>
                  <a:pt x="286362" y="656422"/>
                </a:lnTo>
                <a:lnTo>
                  <a:pt x="0" y="6564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18135" y="4467988"/>
            <a:ext cx="3086596" cy="2940684"/>
          </a:xfrm>
          <a:custGeom>
            <a:avLst/>
            <a:gdLst/>
            <a:ahLst/>
            <a:cxnLst/>
            <a:rect r="r" b="b" t="t" l="l"/>
            <a:pathLst>
              <a:path h="2940684" w="3086596">
                <a:moveTo>
                  <a:pt x="0" y="0"/>
                </a:moveTo>
                <a:lnTo>
                  <a:pt x="3086596" y="0"/>
                </a:lnTo>
                <a:lnTo>
                  <a:pt x="3086596" y="2940684"/>
                </a:lnTo>
                <a:lnTo>
                  <a:pt x="0" y="29406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762583" y="931679"/>
            <a:ext cx="3086596" cy="2940684"/>
          </a:xfrm>
          <a:custGeom>
            <a:avLst/>
            <a:gdLst/>
            <a:ahLst/>
            <a:cxnLst/>
            <a:rect r="r" b="b" t="t" l="l"/>
            <a:pathLst>
              <a:path h="2940684" w="3086596">
                <a:moveTo>
                  <a:pt x="0" y="0"/>
                </a:moveTo>
                <a:lnTo>
                  <a:pt x="3086597" y="0"/>
                </a:lnTo>
                <a:lnTo>
                  <a:pt x="3086597" y="2940685"/>
                </a:lnTo>
                <a:lnTo>
                  <a:pt x="0" y="29406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450142" y="1615470"/>
            <a:ext cx="2149680" cy="214968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787491" y="3146673"/>
            <a:ext cx="1962390" cy="674348"/>
          </a:xfrm>
          <a:custGeom>
            <a:avLst/>
            <a:gdLst/>
            <a:ahLst/>
            <a:cxnLst/>
            <a:rect r="r" b="b" t="t" l="l"/>
            <a:pathLst>
              <a:path h="674348" w="1962390">
                <a:moveTo>
                  <a:pt x="0" y="0"/>
                </a:moveTo>
                <a:lnTo>
                  <a:pt x="1962390" y="0"/>
                </a:lnTo>
                <a:lnTo>
                  <a:pt x="1962390" y="674348"/>
                </a:lnTo>
                <a:lnTo>
                  <a:pt x="0" y="6743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5312622" y="2395593"/>
            <a:ext cx="2663231" cy="915183"/>
          </a:xfrm>
          <a:custGeom>
            <a:avLst/>
            <a:gdLst/>
            <a:ahLst/>
            <a:cxnLst/>
            <a:rect r="r" b="b" t="t" l="l"/>
            <a:pathLst>
              <a:path h="915183" w="2663231">
                <a:moveTo>
                  <a:pt x="0" y="0"/>
                </a:moveTo>
                <a:lnTo>
                  <a:pt x="2663232" y="0"/>
                </a:lnTo>
                <a:lnTo>
                  <a:pt x="2663232" y="915183"/>
                </a:lnTo>
                <a:lnTo>
                  <a:pt x="0" y="9151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101799" y="3713665"/>
            <a:ext cx="16026872" cy="5387499"/>
          </a:xfrm>
          <a:custGeom>
            <a:avLst/>
            <a:gdLst/>
            <a:ahLst/>
            <a:cxnLst/>
            <a:rect r="r" b="b" t="t" l="l"/>
            <a:pathLst>
              <a:path h="5387499" w="16026872">
                <a:moveTo>
                  <a:pt x="0" y="0"/>
                </a:moveTo>
                <a:lnTo>
                  <a:pt x="16026872" y="0"/>
                </a:lnTo>
                <a:lnTo>
                  <a:pt x="16026872" y="5387499"/>
                </a:lnTo>
                <a:lnTo>
                  <a:pt x="0" y="538749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712" t="-51101" r="-61653" b="-127285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99935" y="174998"/>
            <a:ext cx="16230600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2.0 Which travel mode (Uber Go, Uber XUV, Uber Premium) is most popular?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604692" y="1277241"/>
            <a:ext cx="20537032" cy="9687137"/>
          </a:xfrm>
          <a:custGeom>
            <a:avLst/>
            <a:gdLst/>
            <a:ahLst/>
            <a:cxnLst/>
            <a:rect r="r" b="b" t="t" l="l"/>
            <a:pathLst>
              <a:path h="9687137" w="20537032">
                <a:moveTo>
                  <a:pt x="20537032" y="0"/>
                </a:moveTo>
                <a:lnTo>
                  <a:pt x="0" y="0"/>
                </a:lnTo>
                <a:lnTo>
                  <a:pt x="0" y="9687136"/>
                </a:lnTo>
                <a:lnTo>
                  <a:pt x="20537032" y="9687136"/>
                </a:lnTo>
                <a:lnTo>
                  <a:pt x="205370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126165">
            <a:off x="-1562147" y="8712413"/>
            <a:ext cx="21205933" cy="2708175"/>
            <a:chOff x="0" y="0"/>
            <a:chExt cx="5585102" cy="713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85102" cy="713264"/>
            </a:xfrm>
            <a:custGeom>
              <a:avLst/>
              <a:gdLst/>
              <a:ahLst/>
              <a:cxnLst/>
              <a:rect r="r" b="b" t="t" l="l"/>
              <a:pathLst>
                <a:path h="713264" w="5585102">
                  <a:moveTo>
                    <a:pt x="0" y="0"/>
                  </a:moveTo>
                  <a:lnTo>
                    <a:pt x="5585102" y="0"/>
                  </a:lnTo>
                  <a:lnTo>
                    <a:pt x="5585102" y="713264"/>
                  </a:lnTo>
                  <a:lnTo>
                    <a:pt x="0" y="713264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5585102" cy="722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804830" y="1385315"/>
            <a:ext cx="2908940" cy="999618"/>
          </a:xfrm>
          <a:custGeom>
            <a:avLst/>
            <a:gdLst/>
            <a:ahLst/>
            <a:cxnLst/>
            <a:rect r="r" b="b" t="t" l="l"/>
            <a:pathLst>
              <a:path h="999618" w="2908940">
                <a:moveTo>
                  <a:pt x="0" y="0"/>
                </a:moveTo>
                <a:lnTo>
                  <a:pt x="2908940" y="0"/>
                </a:lnTo>
                <a:lnTo>
                  <a:pt x="2908940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394543" y="1028700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0" y="0"/>
                </a:moveTo>
                <a:lnTo>
                  <a:pt x="4318969" y="0"/>
                </a:lnTo>
                <a:lnTo>
                  <a:pt x="4318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6050" y="6813421"/>
            <a:ext cx="3461151" cy="3054465"/>
          </a:xfrm>
          <a:custGeom>
            <a:avLst/>
            <a:gdLst/>
            <a:ahLst/>
            <a:cxnLst/>
            <a:rect r="r" b="b" t="t" l="l"/>
            <a:pathLst>
              <a:path h="3054465" w="3461151">
                <a:moveTo>
                  <a:pt x="0" y="0"/>
                </a:moveTo>
                <a:lnTo>
                  <a:pt x="3461150" y="0"/>
                </a:lnTo>
                <a:lnTo>
                  <a:pt x="3461150" y="3054466"/>
                </a:lnTo>
                <a:lnTo>
                  <a:pt x="0" y="30544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08475" y="4795332"/>
            <a:ext cx="4300678" cy="8925936"/>
          </a:xfrm>
          <a:custGeom>
            <a:avLst/>
            <a:gdLst/>
            <a:ahLst/>
            <a:cxnLst/>
            <a:rect r="r" b="b" t="t" l="l"/>
            <a:pathLst>
              <a:path h="8925936" w="4300678">
                <a:moveTo>
                  <a:pt x="0" y="0"/>
                </a:moveTo>
                <a:lnTo>
                  <a:pt x="4300679" y="0"/>
                </a:lnTo>
                <a:lnTo>
                  <a:pt x="4300679" y="8925936"/>
                </a:lnTo>
                <a:lnTo>
                  <a:pt x="0" y="89259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5428648"/>
            <a:ext cx="889473" cy="88947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97086" y="5643624"/>
            <a:ext cx="1388635" cy="477185"/>
          </a:xfrm>
          <a:custGeom>
            <a:avLst/>
            <a:gdLst/>
            <a:ahLst/>
            <a:cxnLst/>
            <a:rect r="r" b="b" t="t" l="l"/>
            <a:pathLst>
              <a:path h="477185" w="1388635">
                <a:moveTo>
                  <a:pt x="0" y="0"/>
                </a:moveTo>
                <a:lnTo>
                  <a:pt x="1388635" y="0"/>
                </a:lnTo>
                <a:lnTo>
                  <a:pt x="1388635" y="477185"/>
                </a:lnTo>
                <a:lnTo>
                  <a:pt x="0" y="477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2610263"/>
            <a:ext cx="16230600" cy="5393350"/>
          </a:xfrm>
          <a:custGeom>
            <a:avLst/>
            <a:gdLst/>
            <a:ahLst/>
            <a:cxnLst/>
            <a:rect r="r" b="b" t="t" l="l"/>
            <a:pathLst>
              <a:path h="5393350" w="16230600">
                <a:moveTo>
                  <a:pt x="0" y="0"/>
                </a:moveTo>
                <a:lnTo>
                  <a:pt x="16230600" y="0"/>
                </a:lnTo>
                <a:lnTo>
                  <a:pt x="16230600" y="5393351"/>
                </a:lnTo>
                <a:lnTo>
                  <a:pt x="0" y="53933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535" t="-121240" r="-60290" b="-5777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681293"/>
            <a:ext cx="1623060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3.0 What are the peak hours for Uber rides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287865" y="1611741"/>
            <a:ext cx="19837548" cy="9357196"/>
          </a:xfrm>
          <a:custGeom>
            <a:avLst/>
            <a:gdLst/>
            <a:ahLst/>
            <a:cxnLst/>
            <a:rect r="r" b="b" t="t" l="l"/>
            <a:pathLst>
              <a:path h="9357196" w="19837548">
                <a:moveTo>
                  <a:pt x="19837548" y="0"/>
                </a:moveTo>
                <a:lnTo>
                  <a:pt x="0" y="0"/>
                </a:lnTo>
                <a:lnTo>
                  <a:pt x="0" y="9357197"/>
                </a:lnTo>
                <a:lnTo>
                  <a:pt x="19837548" y="9357197"/>
                </a:lnTo>
                <a:lnTo>
                  <a:pt x="198375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3269318" y="8183743"/>
            <a:ext cx="23083973" cy="2434310"/>
          </a:xfrm>
          <a:custGeom>
            <a:avLst/>
            <a:gdLst/>
            <a:ahLst/>
            <a:cxnLst/>
            <a:rect r="r" b="b" t="t" l="l"/>
            <a:pathLst>
              <a:path h="2434310" w="23083973">
                <a:moveTo>
                  <a:pt x="0" y="0"/>
                </a:moveTo>
                <a:lnTo>
                  <a:pt x="23083974" y="0"/>
                </a:lnTo>
                <a:lnTo>
                  <a:pt x="23083974" y="2434310"/>
                </a:lnTo>
                <a:lnTo>
                  <a:pt x="0" y="2434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72669" y="6096305"/>
            <a:ext cx="9123841" cy="3433882"/>
          </a:xfrm>
          <a:custGeom>
            <a:avLst/>
            <a:gdLst/>
            <a:ahLst/>
            <a:cxnLst/>
            <a:rect r="r" b="b" t="t" l="l"/>
            <a:pathLst>
              <a:path h="3433882" w="9123841">
                <a:moveTo>
                  <a:pt x="0" y="0"/>
                </a:moveTo>
                <a:lnTo>
                  <a:pt x="9123841" y="0"/>
                </a:lnTo>
                <a:lnTo>
                  <a:pt x="9123841" y="3433882"/>
                </a:lnTo>
                <a:lnTo>
                  <a:pt x="0" y="34338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28700" y="7229580"/>
            <a:ext cx="5997594" cy="1908325"/>
          </a:xfrm>
          <a:custGeom>
            <a:avLst/>
            <a:gdLst/>
            <a:ahLst/>
            <a:cxnLst/>
            <a:rect r="r" b="b" t="t" l="l"/>
            <a:pathLst>
              <a:path h="1908325" w="5997594">
                <a:moveTo>
                  <a:pt x="5997594" y="0"/>
                </a:moveTo>
                <a:lnTo>
                  <a:pt x="0" y="0"/>
                </a:lnTo>
                <a:lnTo>
                  <a:pt x="0" y="1908326"/>
                </a:lnTo>
                <a:lnTo>
                  <a:pt x="5997594" y="1908326"/>
                </a:lnTo>
                <a:lnTo>
                  <a:pt x="599759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41144" y="7389443"/>
            <a:ext cx="481877" cy="1104595"/>
          </a:xfrm>
          <a:custGeom>
            <a:avLst/>
            <a:gdLst/>
            <a:ahLst/>
            <a:cxnLst/>
            <a:rect r="r" b="b" t="t" l="l"/>
            <a:pathLst>
              <a:path h="1104595" w="481877">
                <a:moveTo>
                  <a:pt x="0" y="0"/>
                </a:moveTo>
                <a:lnTo>
                  <a:pt x="481877" y="0"/>
                </a:lnTo>
                <a:lnTo>
                  <a:pt x="481877" y="1104595"/>
                </a:lnTo>
                <a:lnTo>
                  <a:pt x="0" y="1104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21389" y="8115958"/>
            <a:ext cx="229458" cy="525982"/>
          </a:xfrm>
          <a:custGeom>
            <a:avLst/>
            <a:gdLst/>
            <a:ahLst/>
            <a:cxnLst/>
            <a:rect r="r" b="b" t="t" l="l"/>
            <a:pathLst>
              <a:path h="525982" w="229458">
                <a:moveTo>
                  <a:pt x="0" y="0"/>
                </a:moveTo>
                <a:lnTo>
                  <a:pt x="229459" y="0"/>
                </a:lnTo>
                <a:lnTo>
                  <a:pt x="229459" y="525982"/>
                </a:lnTo>
                <a:lnTo>
                  <a:pt x="0" y="5259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05705" y="4704717"/>
            <a:ext cx="2553761" cy="877565"/>
          </a:xfrm>
          <a:custGeom>
            <a:avLst/>
            <a:gdLst/>
            <a:ahLst/>
            <a:cxnLst/>
            <a:rect r="r" b="b" t="t" l="l"/>
            <a:pathLst>
              <a:path h="877565" w="2553761">
                <a:moveTo>
                  <a:pt x="0" y="0"/>
                </a:moveTo>
                <a:lnTo>
                  <a:pt x="2553762" y="0"/>
                </a:lnTo>
                <a:lnTo>
                  <a:pt x="2553762" y="877566"/>
                </a:lnTo>
                <a:lnTo>
                  <a:pt x="0" y="8775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11370" y="4427782"/>
            <a:ext cx="1895859" cy="6770927"/>
          </a:xfrm>
          <a:custGeom>
            <a:avLst/>
            <a:gdLst/>
            <a:ahLst/>
            <a:cxnLst/>
            <a:rect r="r" b="b" t="t" l="l"/>
            <a:pathLst>
              <a:path h="6770927" w="1895859">
                <a:moveTo>
                  <a:pt x="0" y="0"/>
                </a:moveTo>
                <a:lnTo>
                  <a:pt x="1895860" y="0"/>
                </a:lnTo>
                <a:lnTo>
                  <a:pt x="1895860" y="6770927"/>
                </a:lnTo>
                <a:lnTo>
                  <a:pt x="0" y="67709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867" y="6470799"/>
            <a:ext cx="1323815" cy="4727910"/>
          </a:xfrm>
          <a:custGeom>
            <a:avLst/>
            <a:gdLst/>
            <a:ahLst/>
            <a:cxnLst/>
            <a:rect r="r" b="b" t="t" l="l"/>
            <a:pathLst>
              <a:path h="4727910" w="1323815">
                <a:moveTo>
                  <a:pt x="0" y="0"/>
                </a:moveTo>
                <a:lnTo>
                  <a:pt x="1323814" y="0"/>
                </a:lnTo>
                <a:lnTo>
                  <a:pt x="1323814" y="4727910"/>
                </a:lnTo>
                <a:lnTo>
                  <a:pt x="0" y="472791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125987" y="4704717"/>
            <a:ext cx="3012043" cy="1035048"/>
          </a:xfrm>
          <a:custGeom>
            <a:avLst/>
            <a:gdLst/>
            <a:ahLst/>
            <a:cxnLst/>
            <a:rect r="r" b="b" t="t" l="l"/>
            <a:pathLst>
              <a:path h="1035048" w="3012043">
                <a:moveTo>
                  <a:pt x="0" y="0"/>
                </a:moveTo>
                <a:lnTo>
                  <a:pt x="3012043" y="0"/>
                </a:lnTo>
                <a:lnTo>
                  <a:pt x="3012043" y="1035048"/>
                </a:lnTo>
                <a:lnTo>
                  <a:pt x="0" y="10350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8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6435182" y="4674820"/>
            <a:ext cx="1814925" cy="181492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162055" y="5001271"/>
            <a:ext cx="1962390" cy="674348"/>
          </a:xfrm>
          <a:custGeom>
            <a:avLst/>
            <a:gdLst/>
            <a:ahLst/>
            <a:cxnLst/>
            <a:rect r="r" b="b" t="t" l="l"/>
            <a:pathLst>
              <a:path h="674348" w="1962390">
                <a:moveTo>
                  <a:pt x="0" y="0"/>
                </a:moveTo>
                <a:lnTo>
                  <a:pt x="1962390" y="0"/>
                </a:lnTo>
                <a:lnTo>
                  <a:pt x="1962390" y="674348"/>
                </a:lnTo>
                <a:lnTo>
                  <a:pt x="0" y="6743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7629224" y="5582283"/>
            <a:ext cx="1690775" cy="581012"/>
          </a:xfrm>
          <a:custGeom>
            <a:avLst/>
            <a:gdLst/>
            <a:ahLst/>
            <a:cxnLst/>
            <a:rect r="r" b="b" t="t" l="l"/>
            <a:pathLst>
              <a:path h="581012" w="1690775">
                <a:moveTo>
                  <a:pt x="0" y="0"/>
                </a:moveTo>
                <a:lnTo>
                  <a:pt x="1690775" y="0"/>
                </a:lnTo>
                <a:lnTo>
                  <a:pt x="1690775" y="581011"/>
                </a:lnTo>
                <a:lnTo>
                  <a:pt x="0" y="5810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8797251" y="327723"/>
            <a:ext cx="1809964" cy="1724402"/>
          </a:xfrm>
          <a:custGeom>
            <a:avLst/>
            <a:gdLst/>
            <a:ahLst/>
            <a:cxnLst/>
            <a:rect r="r" b="b" t="t" l="l"/>
            <a:pathLst>
              <a:path h="1724402" w="1809964">
                <a:moveTo>
                  <a:pt x="0" y="0"/>
                </a:moveTo>
                <a:lnTo>
                  <a:pt x="1809964" y="0"/>
                </a:lnTo>
                <a:lnTo>
                  <a:pt x="1809964" y="1724402"/>
                </a:lnTo>
                <a:lnTo>
                  <a:pt x="0" y="17244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2052125"/>
            <a:ext cx="16096003" cy="5889616"/>
          </a:xfrm>
          <a:custGeom>
            <a:avLst/>
            <a:gdLst/>
            <a:ahLst/>
            <a:cxnLst/>
            <a:rect r="r" b="b" t="t" l="l"/>
            <a:pathLst>
              <a:path h="5889616" w="16096003">
                <a:moveTo>
                  <a:pt x="0" y="0"/>
                </a:moveTo>
                <a:lnTo>
                  <a:pt x="16096003" y="0"/>
                </a:lnTo>
                <a:lnTo>
                  <a:pt x="16096003" y="5889615"/>
                </a:lnTo>
                <a:lnTo>
                  <a:pt x="0" y="588961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4853" t="-46642" r="-61044" b="-108388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99447" y="381746"/>
            <a:ext cx="17089106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4.0 Which locations are the most frequently traveled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DAGb21ehHPM</dc:identifier>
  <dcterms:modified xsi:type="dcterms:W3CDTF">2011-08-01T06:04:30Z</dcterms:modified>
  <cp:revision>1</cp:revision>
  <dc:title>UBER ANALYSIS</dc:title>
</cp:coreProperties>
</file>